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6"/>
  </p:sldMasterIdLst>
  <p:notesMasterIdLst>
    <p:notesMasterId r:id="rId34"/>
  </p:notesMasterIdLst>
  <p:handoutMasterIdLst>
    <p:handoutMasterId r:id="rId35"/>
  </p:handoutMasterIdLst>
  <p:sldIdLst>
    <p:sldId id="466" r:id="rId7"/>
    <p:sldId id="477" r:id="rId8"/>
    <p:sldId id="282" r:id="rId9"/>
    <p:sldId id="476" r:id="rId10"/>
    <p:sldId id="481" r:id="rId11"/>
    <p:sldId id="438" r:id="rId12"/>
    <p:sldId id="454" r:id="rId13"/>
    <p:sldId id="462" r:id="rId14"/>
    <p:sldId id="456" r:id="rId15"/>
    <p:sldId id="474" r:id="rId16"/>
    <p:sldId id="443" r:id="rId17"/>
    <p:sldId id="442" r:id="rId18"/>
    <p:sldId id="440" r:id="rId19"/>
    <p:sldId id="446" r:id="rId20"/>
    <p:sldId id="445" r:id="rId21"/>
    <p:sldId id="479" r:id="rId22"/>
    <p:sldId id="478" r:id="rId23"/>
    <p:sldId id="480" r:id="rId24"/>
    <p:sldId id="469" r:id="rId25"/>
    <p:sldId id="468" r:id="rId26"/>
    <p:sldId id="470" r:id="rId27"/>
    <p:sldId id="471" r:id="rId28"/>
    <p:sldId id="472" r:id="rId29"/>
    <p:sldId id="473" r:id="rId30"/>
    <p:sldId id="447" r:id="rId31"/>
    <p:sldId id="439" r:id="rId32"/>
    <p:sldId id="475"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tone, Timothy J." initials="MTJ" lastIdx="3" clrIdx="0">
    <p:extLst>
      <p:ext uri="{19B8F6BF-5375-455C-9EA6-DF929625EA0E}">
        <p15:presenceInfo xmlns:p15="http://schemas.microsoft.com/office/powerpoint/2012/main" userId="S-1-5-21-1143607628-1104960534-1947940980-44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8FF"/>
    <a:srgbClr val="FF4612"/>
    <a:srgbClr val="DEDAC4"/>
    <a:srgbClr val="CCECFF"/>
    <a:srgbClr val="FFFFCC"/>
    <a:srgbClr val="EA331C"/>
    <a:srgbClr val="0F1318"/>
    <a:srgbClr val="FF461B"/>
    <a:srgbClr val="EA381B"/>
    <a:srgbClr val="111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4" autoAdjust="0"/>
    <p:restoredTop sz="93577" autoAdjust="0"/>
  </p:normalViewPr>
  <p:slideViewPr>
    <p:cSldViewPr snapToGrid="0" showGuides="1">
      <p:cViewPr varScale="1">
        <p:scale>
          <a:sx n="141" d="100"/>
          <a:sy n="141" d="100"/>
        </p:scale>
        <p:origin x="684" y="102"/>
      </p:cViewPr>
      <p:guideLst>
        <p:guide orient="horz"/>
        <p:guide/>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B18F7D-B5A0-614E-AF44-0854AA31EDCF}" type="datetimeFigureOut">
              <a:rPr lang="en-US" smtClean="0"/>
              <a:t>10/10/2023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888E39-6E85-4B4B-BB6E-4676B8261379}" type="slidenum">
              <a:rPr lang="en-US" smtClean="0"/>
              <a:t>‹#›</a:t>
            </a:fld>
            <a:endParaRPr lang="en-US"/>
          </a:p>
        </p:txBody>
      </p:sp>
    </p:spTree>
    <p:extLst>
      <p:ext uri="{BB962C8B-B14F-4D97-AF65-F5344CB8AC3E}">
        <p14:creationId xmlns:p14="http://schemas.microsoft.com/office/powerpoint/2010/main" val="2261976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DAEF5-6F48-DE45-86FC-403FD29D9918}" type="datetimeFigureOut">
              <a:rPr lang="en-US" smtClean="0"/>
              <a:t>10/10/2023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C4FD03-CECA-8449-BA4B-A5FC8586C838}" type="slidenum">
              <a:rPr lang="en-US" smtClean="0"/>
              <a:t>‹#›</a:t>
            </a:fld>
            <a:endParaRPr lang="en-US"/>
          </a:p>
        </p:txBody>
      </p:sp>
    </p:spTree>
    <p:extLst>
      <p:ext uri="{BB962C8B-B14F-4D97-AF65-F5344CB8AC3E}">
        <p14:creationId xmlns:p14="http://schemas.microsoft.com/office/powerpoint/2010/main" val="38802667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FD03-CECA-8449-BA4B-A5FC8586C838}" type="slidenum">
              <a:rPr lang="en-US" smtClean="0"/>
              <a:t>3</a:t>
            </a:fld>
            <a:endParaRPr lang="en-US"/>
          </a:p>
        </p:txBody>
      </p:sp>
    </p:spTree>
    <p:extLst>
      <p:ext uri="{BB962C8B-B14F-4D97-AF65-F5344CB8AC3E}">
        <p14:creationId xmlns:p14="http://schemas.microsoft.com/office/powerpoint/2010/main" val="374197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13</a:t>
            </a:fld>
            <a:endParaRPr lang="en-US"/>
          </a:p>
        </p:txBody>
      </p:sp>
    </p:spTree>
    <p:extLst>
      <p:ext uri="{BB962C8B-B14F-4D97-AF65-F5344CB8AC3E}">
        <p14:creationId xmlns:p14="http://schemas.microsoft.com/office/powerpoint/2010/main" val="184024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u="none" dirty="0">
                <a:effectLst/>
                <a:latin typeface="Calibri" panose="020F0502020204030204" pitchFamily="34" charset="0"/>
                <a:ea typeface="Calibri" panose="020F0502020204030204" pitchFamily="34" charset="0"/>
              </a:rPr>
              <a:t>Mod1 EA-IMU STM Tone Interconnect details</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IMU Generates two STM tones on two pairs of wires (STM1 and STM2)</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STM1 and STM2 tones enter EA-EA1 module via EA-E1 connector</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STM1 Tone is terminated with 75 ohms in within EA-EA1 module</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EA-EA1 module routes STM2 tone to Fire Control via EA-E2 connector</a:t>
            </a:r>
          </a:p>
          <a:p>
            <a:pPr marL="228600" marR="0" indent="-228600">
              <a:spcBef>
                <a:spcPts val="0"/>
              </a:spcBef>
              <a:spcAft>
                <a:spcPts val="0"/>
              </a:spcAft>
              <a:buAutoNum type="arabicPeriod"/>
            </a:pPr>
            <a:endParaRPr lang="en-US" sz="1200" dirty="0">
              <a:effectLst/>
              <a:latin typeface="Calibri" panose="020F0502020204030204" pitchFamily="34" charset="0"/>
              <a:ea typeface="Calibri" panose="020F0502020204030204" pitchFamily="34" charset="0"/>
            </a:endParaRPr>
          </a:p>
          <a:p>
            <a:pPr marL="228600" marR="0" indent="-228600">
              <a:spcBef>
                <a:spcPts val="0"/>
              </a:spcBef>
              <a:spcAft>
                <a:spcPts val="0"/>
              </a:spcAft>
              <a:buAutoNum type="arabicPeriod"/>
            </a:pPr>
            <a:endParaRPr lang="en-US" sz="12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26</a:t>
            </a:fld>
            <a:endParaRPr lang="en-US"/>
          </a:p>
        </p:txBody>
      </p:sp>
    </p:spTree>
    <p:extLst>
      <p:ext uri="{BB962C8B-B14F-4D97-AF65-F5344CB8AC3E}">
        <p14:creationId xmlns:p14="http://schemas.microsoft.com/office/powerpoint/2010/main" val="335057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u="none" dirty="0">
                <a:effectLst/>
                <a:latin typeface="Calibri" panose="020F0502020204030204" pitchFamily="34" charset="0"/>
                <a:ea typeface="Calibri" panose="020F0502020204030204" pitchFamily="34" charset="0"/>
              </a:rPr>
              <a:t>Mod1 EA-IMU STM Tone Interconnect details</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IMU Generates two STM tones on two pairs of wires (STM1 and STM2)</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STM1 and STM2 tones enter EA-EA1 module via EA-E1 connector</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STM1 Tone is terminated with 75 ohms in within EA-EA1 module</a:t>
            </a:r>
          </a:p>
          <a:p>
            <a:pPr marL="228600" marR="0" indent="-228600">
              <a:spcBef>
                <a:spcPts val="0"/>
              </a:spcBef>
              <a:spcAft>
                <a:spcPts val="0"/>
              </a:spcAft>
              <a:buAutoNum type="arabicPeriod"/>
            </a:pPr>
            <a:r>
              <a:rPr lang="en-US" sz="1200" dirty="0">
                <a:effectLst/>
                <a:latin typeface="Calibri" panose="020F0502020204030204" pitchFamily="34" charset="0"/>
                <a:ea typeface="Times New Roman" panose="02020603050405020304" pitchFamily="18" charset="0"/>
              </a:rPr>
              <a:t>EA-EA1 module routes STM2 tone to Fire Control via EA-E2 connector</a:t>
            </a:r>
          </a:p>
          <a:p>
            <a:pPr marL="228600" marR="0" indent="-228600">
              <a:spcBef>
                <a:spcPts val="0"/>
              </a:spcBef>
              <a:spcAft>
                <a:spcPts val="0"/>
              </a:spcAft>
              <a:buAutoNum type="arabicPeriod"/>
            </a:pPr>
            <a:endParaRPr lang="en-US" sz="1200" dirty="0">
              <a:effectLst/>
              <a:latin typeface="Calibri" panose="020F0502020204030204" pitchFamily="34" charset="0"/>
              <a:ea typeface="Calibri" panose="020F0502020204030204" pitchFamily="34" charset="0"/>
            </a:endParaRPr>
          </a:p>
          <a:p>
            <a:pPr marL="228600" marR="0" indent="-228600">
              <a:spcBef>
                <a:spcPts val="0"/>
              </a:spcBef>
              <a:spcAft>
                <a:spcPts val="0"/>
              </a:spcAft>
              <a:buAutoNum type="arabicPeriod"/>
            </a:pPr>
            <a:endParaRPr lang="en-US" sz="12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1EC4FD03-CECA-8449-BA4B-A5FC8586C838}" type="slidenum">
              <a:rPr lang="en-US" smtClean="0"/>
              <a:t>27</a:t>
            </a:fld>
            <a:endParaRPr lang="en-US"/>
          </a:p>
        </p:txBody>
      </p:sp>
    </p:spTree>
    <p:extLst>
      <p:ext uri="{BB962C8B-B14F-4D97-AF65-F5344CB8AC3E}">
        <p14:creationId xmlns:p14="http://schemas.microsoft.com/office/powerpoint/2010/main" val="4268644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I Title Slide">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pic>
        <p:nvPicPr>
          <p:cNvPr id="12" name="Picture 11" descr="Draper WHITE COVER.png"/>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backgroundRemoval t="0" b="100000" l="41000" r="100000"/>
                    </a14:imgEffect>
                  </a14:imgLayer>
                </a14:imgProps>
              </a:ext>
              <a:ext uri="{28A0092B-C50C-407E-A947-70E740481C1C}">
                <a14:useLocalDpi xmlns:a14="http://schemas.microsoft.com/office/drawing/2010/main"/>
              </a:ext>
            </a:extLst>
          </a:blip>
          <a:srcRect l="34518"/>
          <a:stretch/>
        </p:blipFill>
        <p:spPr>
          <a:xfrm>
            <a:off x="4653280" y="0"/>
            <a:ext cx="4490720" cy="5143500"/>
          </a:xfrm>
          <a:prstGeom prst="rect">
            <a:avLst/>
          </a:prstGeom>
        </p:spPr>
      </p:pic>
      <p:sp>
        <p:nvSpPr>
          <p:cNvPr id="23" name="TextBox 22"/>
          <p:cNvSpPr txBox="1"/>
          <p:nvPr userDrawn="1"/>
        </p:nvSpPr>
        <p:spPr>
          <a:xfrm>
            <a:off x="457200" y="4389120"/>
            <a:ext cx="3078480" cy="705321"/>
          </a:xfrm>
          <a:prstGeom prst="rect">
            <a:avLst/>
          </a:prstGeom>
          <a:noFill/>
        </p:spPr>
        <p:txBody>
          <a:bodyPr wrap="square" lIns="0"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lang="en-US" sz="900" dirty="0"/>
              <a:t>The Charles Stark Draper Laboratory, Inc.</a:t>
            </a:r>
          </a:p>
          <a:p>
            <a:pPr lvl="0">
              <a:lnSpc>
                <a:spcPts val="1200"/>
              </a:lnSpc>
            </a:pPr>
            <a:r>
              <a:rPr lang="en-US" sz="900" dirty="0"/>
              <a:t>555 Technology Square, Cambridge Mass. 02139-3563</a:t>
            </a:r>
          </a:p>
          <a:p>
            <a:pPr lvl="0">
              <a:lnSpc>
                <a:spcPts val="1200"/>
              </a:lnSpc>
            </a:pPr>
            <a:r>
              <a:rPr lang="en-US" sz="900" dirty="0"/>
              <a:t>CAGE Code: 51993</a:t>
            </a:r>
          </a:p>
          <a:p>
            <a:pPr>
              <a:lnSpc>
                <a:spcPts val="1200"/>
              </a:lnSpc>
            </a:pPr>
            <a:endParaRPr lang="en-US" sz="900" dirty="0"/>
          </a:p>
        </p:txBody>
      </p:sp>
      <p:pic>
        <p:nvPicPr>
          <p:cNvPr id="13" name="Picture 12">
            <a:extLst>
              <a:ext uri="{FF2B5EF4-FFF2-40B4-BE49-F238E27FC236}">
                <a16:creationId xmlns:a16="http://schemas.microsoft.com/office/drawing/2014/main" id="{BC427BF6-495C-D044-91CB-BACA02BC56E7}"/>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l="-1" r="7779"/>
          <a:stretch/>
        </p:blipFill>
        <p:spPr>
          <a:xfrm>
            <a:off x="612707" y="777240"/>
            <a:ext cx="1974985" cy="274320"/>
          </a:xfrm>
          <a:prstGeom prst="rect">
            <a:avLst/>
          </a:prstGeom>
        </p:spPr>
      </p:pic>
      <p:sp>
        <p:nvSpPr>
          <p:cNvPr id="19" name="Rectangle 18"/>
          <p:cNvSpPr/>
          <p:nvPr userDrawn="1"/>
        </p:nvSpPr>
        <p:spPr>
          <a:xfrm>
            <a:off x="4407649" y="0"/>
            <a:ext cx="330540" cy="215444"/>
          </a:xfrm>
          <a:prstGeom prst="rect">
            <a:avLst/>
          </a:prstGeom>
        </p:spPr>
        <p:txBody>
          <a:bodyPr wrap="none">
            <a:spAutoFit/>
          </a:bodyPr>
          <a:lstStyle/>
          <a:p>
            <a:pPr algn="ctr"/>
            <a:r>
              <a:rPr lang="en-US" sz="800" dirty="0">
                <a:solidFill>
                  <a:schemeClr val="tx1"/>
                </a:solidFill>
              </a:rPr>
              <a:t>CUI</a:t>
            </a:r>
            <a:endParaRPr lang="en-US" dirty="0">
              <a:solidFill>
                <a:schemeClr val="tx1"/>
              </a:solidFill>
            </a:endParaRPr>
          </a:p>
        </p:txBody>
      </p:sp>
      <p:sp>
        <p:nvSpPr>
          <p:cNvPr id="24" name="Rectangle 23"/>
          <p:cNvSpPr/>
          <p:nvPr userDrawn="1"/>
        </p:nvSpPr>
        <p:spPr>
          <a:xfrm>
            <a:off x="4407649" y="4928056"/>
            <a:ext cx="330540" cy="215444"/>
          </a:xfrm>
          <a:prstGeom prst="rect">
            <a:avLst/>
          </a:prstGeom>
        </p:spPr>
        <p:txBody>
          <a:bodyPr wrap="none">
            <a:spAutoFit/>
          </a:bodyPr>
          <a:lstStyle/>
          <a:p>
            <a:pPr algn="ctr"/>
            <a:r>
              <a:rPr lang="en-US" sz="800" dirty="0">
                <a:solidFill>
                  <a:schemeClr val="tx1"/>
                </a:solidFill>
              </a:rPr>
              <a:t>CUI</a:t>
            </a:r>
          </a:p>
        </p:txBody>
      </p:sp>
      <p:sp>
        <p:nvSpPr>
          <p:cNvPr id="8" name="Title 1"/>
          <p:cNvSpPr>
            <a:spLocks noGrp="1"/>
          </p:cNvSpPr>
          <p:nvPr>
            <p:ph type="title" hasCustomPrompt="1"/>
          </p:nvPr>
        </p:nvSpPr>
        <p:spPr>
          <a:xfrm>
            <a:off x="3254442" y="1051560"/>
            <a:ext cx="5486400" cy="457200"/>
          </a:xfrm>
        </p:spPr>
        <p:txBody>
          <a:bodyPr lIns="0" anchor="ctr">
            <a:noAutofit/>
          </a:bodyPr>
          <a:lstStyle>
            <a:lvl1pPr algn="l">
              <a:defRPr sz="3200" b="1" cap="none">
                <a:solidFill>
                  <a:schemeClr val="tx1"/>
                </a:solidFill>
                <a:latin typeface="Arial"/>
              </a:defRPr>
            </a:lvl1pPr>
          </a:lstStyle>
          <a:p>
            <a:r>
              <a:rPr lang="en-US" dirty="0"/>
              <a:t>Title</a:t>
            </a:r>
          </a:p>
        </p:txBody>
      </p:sp>
      <p:sp>
        <p:nvSpPr>
          <p:cNvPr id="10" name="Text Placeholder 2"/>
          <p:cNvSpPr>
            <a:spLocks noGrp="1"/>
          </p:cNvSpPr>
          <p:nvPr>
            <p:ph type="body" idx="10" hasCustomPrompt="1"/>
          </p:nvPr>
        </p:nvSpPr>
        <p:spPr>
          <a:xfrm>
            <a:off x="3251648" y="1518203"/>
            <a:ext cx="5486400" cy="365760"/>
          </a:xfrm>
          <a:prstGeom prst="rect">
            <a:avLst/>
          </a:prstGeom>
        </p:spPr>
        <p:txBody>
          <a:bodyPr lIns="0" anchor="ctr" anchorCtr="0">
            <a:noAutofit/>
          </a:bodyPr>
          <a:lstStyle>
            <a:lvl1pPr marL="0" indent="0" algn="l">
              <a:lnSpc>
                <a:spcPts val="1900"/>
              </a:lnSpc>
              <a:buNone/>
              <a:defRPr sz="160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a:t>
            </a:r>
          </a:p>
        </p:txBody>
      </p:sp>
      <p:sp>
        <p:nvSpPr>
          <p:cNvPr id="3" name="Text Placeholder 2"/>
          <p:cNvSpPr>
            <a:spLocks noGrp="1"/>
          </p:cNvSpPr>
          <p:nvPr>
            <p:ph type="body" sz="quarter" idx="11" hasCustomPrompt="1"/>
          </p:nvPr>
        </p:nvSpPr>
        <p:spPr>
          <a:xfrm>
            <a:off x="3251200" y="1889443"/>
            <a:ext cx="5486400" cy="274320"/>
          </a:xfrm>
          <a:prstGeom prst="rect">
            <a:avLst/>
          </a:prstGeom>
        </p:spPr>
        <p:txBody>
          <a:bodyPr lIns="0" rIns="0" anchor="ctr"/>
          <a:lstStyle>
            <a:lvl1pPr marL="0" indent="0">
              <a:spcBef>
                <a:spcPts val="0"/>
              </a:spcBef>
              <a:buNone/>
              <a:defRPr sz="1200"/>
            </a:lvl1pPr>
          </a:lstStyle>
          <a:p>
            <a:pPr lvl="0"/>
            <a:r>
              <a:rPr lang="en-US" dirty="0"/>
              <a:t>Name</a:t>
            </a:r>
          </a:p>
        </p:txBody>
      </p:sp>
      <p:sp>
        <p:nvSpPr>
          <p:cNvPr id="5" name="Text Placeholder 4"/>
          <p:cNvSpPr>
            <a:spLocks noGrp="1"/>
          </p:cNvSpPr>
          <p:nvPr>
            <p:ph type="body" sz="quarter" idx="12" hasCustomPrompt="1"/>
          </p:nvPr>
        </p:nvSpPr>
        <p:spPr>
          <a:xfrm>
            <a:off x="3251200" y="2172335"/>
            <a:ext cx="5486400" cy="274320"/>
          </a:xfrm>
          <a:prstGeom prst="rect">
            <a:avLst/>
          </a:prstGeom>
        </p:spPr>
        <p:txBody>
          <a:bodyPr lIns="0" rIns="0" anchor="ctr"/>
          <a:lstStyle>
            <a:lvl1pPr marL="0" indent="0">
              <a:buNone/>
              <a:defRPr sz="1200"/>
            </a:lvl1pPr>
          </a:lstStyle>
          <a:p>
            <a:pPr lvl="0"/>
            <a:r>
              <a:rPr lang="en-US" dirty="0"/>
              <a:t>DD Month YYYY</a:t>
            </a:r>
          </a:p>
        </p:txBody>
      </p:sp>
      <p:pic>
        <p:nvPicPr>
          <p:cNvPr id="4" name="Picture 3"/>
          <p:cNvPicPr>
            <a:picLocks noChangeAspect="1"/>
          </p:cNvPicPr>
          <p:nvPr userDrawn="1"/>
        </p:nvPicPr>
        <p:blipFill>
          <a:blip r:embed="rId6"/>
          <a:stretch>
            <a:fillRect/>
          </a:stretch>
        </p:blipFill>
        <p:spPr>
          <a:xfrm>
            <a:off x="457200" y="1188720"/>
            <a:ext cx="2286198" cy="1707028"/>
          </a:xfrm>
          <a:prstGeom prst="rect">
            <a:avLst/>
          </a:prstGeom>
        </p:spPr>
      </p:pic>
    </p:spTree>
    <p:extLst>
      <p:ext uri="{BB962C8B-B14F-4D97-AF65-F5344CB8AC3E}">
        <p14:creationId xmlns:p14="http://schemas.microsoft.com/office/powerpoint/2010/main" val="35349104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I Section Divider">
    <p:spTree>
      <p:nvGrpSpPr>
        <p:cNvPr id="1" name=""/>
        <p:cNvGrpSpPr/>
        <p:nvPr/>
      </p:nvGrpSpPr>
      <p:grpSpPr>
        <a:xfrm>
          <a:off x="0" y="0"/>
          <a:ext cx="0" cy="0"/>
          <a:chOff x="0" y="0"/>
          <a:chExt cx="0" cy="0"/>
        </a:xfrm>
      </p:grpSpPr>
      <p:pic>
        <p:nvPicPr>
          <p:cNvPr id="5" name="Picture 4" descr="draper grey.pdf"/>
          <p:cNvPicPr>
            <a:picLocks noChangeAspect="1"/>
          </p:cNvPicPr>
          <p:nvPr userDrawn="1"/>
        </p:nvPicPr>
        <p:blipFill rotWithShape="1">
          <a:blip r:embed="rId2" cstate="hqprint">
            <a:extLst>
              <a:ext uri="{28A0092B-C50C-407E-A947-70E740481C1C}">
                <a14:useLocalDpi xmlns:a14="http://schemas.microsoft.com/office/drawing/2010/main"/>
              </a:ext>
            </a:extLst>
          </a:blip>
          <a:srcRect l="35111"/>
          <a:stretch/>
        </p:blipFill>
        <p:spPr>
          <a:xfrm>
            <a:off x="4693920" y="0"/>
            <a:ext cx="4450080" cy="5143500"/>
          </a:xfrm>
          <a:prstGeom prst="rect">
            <a:avLst/>
          </a:prstGeom>
        </p:spPr>
      </p:pic>
      <p:sp>
        <p:nvSpPr>
          <p:cNvPr id="8" name="Title 1"/>
          <p:cNvSpPr>
            <a:spLocks noGrp="1"/>
          </p:cNvSpPr>
          <p:nvPr>
            <p:ph type="title" hasCustomPrompt="1"/>
          </p:nvPr>
        </p:nvSpPr>
        <p:spPr>
          <a:xfrm>
            <a:off x="920750" y="2085546"/>
            <a:ext cx="7302500" cy="470710"/>
          </a:xfrm>
        </p:spPr>
        <p:txBody>
          <a:bodyPr lIns="0" anchor="t">
            <a:normAutofit/>
          </a:bodyPr>
          <a:lstStyle>
            <a:lvl1pPr algn="l">
              <a:defRPr sz="3400" b="1" cap="none">
                <a:solidFill>
                  <a:schemeClr val="tx1"/>
                </a:solidFill>
                <a:latin typeface="Arial"/>
              </a:defRPr>
            </a:lvl1pPr>
          </a:lstStyle>
          <a:p>
            <a:r>
              <a:rPr lang="en-US" dirty="0"/>
              <a:t>Section Header</a:t>
            </a:r>
          </a:p>
        </p:txBody>
      </p:sp>
      <p:sp>
        <p:nvSpPr>
          <p:cNvPr id="11"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9633B9BB-AE59-C248-A5DA-60B2F78C27F8}"/>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6321"/>
          <a:stretch/>
        </p:blipFill>
        <p:spPr>
          <a:xfrm>
            <a:off x="920750" y="748321"/>
            <a:ext cx="1305719" cy="180368"/>
          </a:xfrm>
          <a:prstGeom prst="rect">
            <a:avLst/>
          </a:prstGeom>
        </p:spPr>
      </p:pic>
      <p:sp>
        <p:nvSpPr>
          <p:cNvPr id="15" name="Rectangle 14"/>
          <p:cNvSpPr/>
          <p:nvPr userDrawn="1"/>
        </p:nvSpPr>
        <p:spPr>
          <a:xfrm>
            <a:off x="4407649" y="0"/>
            <a:ext cx="330540" cy="215444"/>
          </a:xfrm>
          <a:prstGeom prst="rect">
            <a:avLst/>
          </a:prstGeom>
        </p:spPr>
        <p:txBody>
          <a:bodyPr wrap="none">
            <a:spAutoFit/>
          </a:bodyPr>
          <a:lstStyle/>
          <a:p>
            <a:pPr algn="ctr"/>
            <a:r>
              <a:rPr lang="en-US" sz="800" dirty="0">
                <a:solidFill>
                  <a:schemeClr val="tx1"/>
                </a:solidFill>
              </a:rPr>
              <a:t>CUI</a:t>
            </a:r>
            <a:endParaRPr lang="en-US" dirty="0">
              <a:solidFill>
                <a:schemeClr val="tx1"/>
              </a:solidFill>
            </a:endParaRPr>
          </a:p>
        </p:txBody>
      </p:sp>
      <p:sp>
        <p:nvSpPr>
          <p:cNvPr id="16" name="Rectangle 15"/>
          <p:cNvSpPr/>
          <p:nvPr userDrawn="1"/>
        </p:nvSpPr>
        <p:spPr>
          <a:xfrm>
            <a:off x="4407649" y="4928056"/>
            <a:ext cx="330540" cy="215444"/>
          </a:xfrm>
          <a:prstGeom prst="rect">
            <a:avLst/>
          </a:prstGeom>
        </p:spPr>
        <p:txBody>
          <a:bodyPr wrap="none">
            <a:spAutoFit/>
          </a:bodyPr>
          <a:lstStyle/>
          <a:p>
            <a:pPr algn="ctr"/>
            <a:r>
              <a:rPr lang="en-US" sz="800" dirty="0">
                <a:solidFill>
                  <a:schemeClr val="tx1"/>
                </a:solidFill>
              </a:rPr>
              <a:t>CUI</a:t>
            </a:r>
          </a:p>
        </p:txBody>
      </p:sp>
    </p:spTree>
    <p:extLst>
      <p:ext uri="{BB962C8B-B14F-4D97-AF65-F5344CB8AC3E}">
        <p14:creationId xmlns:p14="http://schemas.microsoft.com/office/powerpoint/2010/main" val="76665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I 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0263" y="259907"/>
            <a:ext cx="8223068" cy="664689"/>
          </a:xfrm>
        </p:spPr>
        <p:txBody>
          <a:bodyPr lIns="0">
            <a:normAutofit/>
          </a:bodyPr>
          <a:lstStyle>
            <a:lvl1pPr algn="l">
              <a:lnSpc>
                <a:spcPts val="3400"/>
              </a:lnSpc>
              <a:defRPr sz="2800" b="1" i="0">
                <a:latin typeface="Arial"/>
              </a:defRPr>
            </a:lvl1pPr>
          </a:lstStyle>
          <a:p>
            <a:r>
              <a:rPr lang="en-US" dirty="0"/>
              <a:t>Title and Bulleted Content</a:t>
            </a: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5" hasCustomPrompt="1"/>
          </p:nvPr>
        </p:nvSpPr>
        <p:spPr>
          <a:xfrm>
            <a:off x="470263" y="936904"/>
            <a:ext cx="8223068" cy="3593822"/>
          </a:xfrm>
          <a:prstGeom prst="rect">
            <a:avLst/>
          </a:prstGeom>
        </p:spPr>
        <p:txBody>
          <a:bodyPr vert="horz" lIns="0"/>
          <a:lstStyle>
            <a:lvl1pPr marL="168275" indent="-168275">
              <a:lnSpc>
                <a:spcPct val="100000"/>
              </a:lnSpc>
              <a:spcBef>
                <a:spcPts val="0"/>
              </a:spcBef>
              <a:spcAft>
                <a:spcPts val="600"/>
              </a:spcAft>
              <a:buClr>
                <a:srgbClr val="FF4612"/>
              </a:buClr>
              <a:buFont typeface="Arial" panose="020B0604020202020204" pitchFamily="34" charset="0"/>
              <a:buChar char="•"/>
              <a:defRPr sz="1600"/>
            </a:lvl1pPr>
            <a:lvl2pPr marL="630238" indent="-173038">
              <a:lnSpc>
                <a:spcPct val="100000"/>
              </a:lnSpc>
              <a:spcBef>
                <a:spcPts val="0"/>
              </a:spcBef>
              <a:spcAft>
                <a:spcPts val="600"/>
              </a:spcAft>
              <a:buClr>
                <a:srgbClr val="FF4612"/>
              </a:buClr>
              <a:defRPr sz="1400" i="1"/>
            </a:lvl2pPr>
            <a:lvl3pPr marL="1031875" indent="-117475">
              <a:lnSpc>
                <a:spcPct val="100000"/>
              </a:lnSpc>
              <a:spcBef>
                <a:spcPts val="0"/>
              </a:spcBef>
              <a:spcAft>
                <a:spcPts val="600"/>
              </a:spcAft>
              <a:buClr>
                <a:srgbClr val="FF4612"/>
              </a:buClr>
              <a:buFont typeface="Courier New" panose="02070309020205020404" pitchFamily="49" charset="0"/>
              <a:buChar char="o"/>
              <a:defRPr sz="1200"/>
            </a:lvl3pPr>
          </a:lstStyle>
          <a:p>
            <a:pPr lvl="0"/>
            <a:r>
              <a:rPr lang="en-US" dirty="0"/>
              <a:t>First bullet, orange dot, 16pt Arial Regular</a:t>
            </a:r>
          </a:p>
          <a:p>
            <a:pPr lvl="1"/>
            <a:r>
              <a:rPr lang="en-US" dirty="0"/>
              <a:t>Second line, orange </a:t>
            </a:r>
            <a:r>
              <a:rPr lang="en-US" dirty="0" err="1"/>
              <a:t>en</a:t>
            </a:r>
            <a:r>
              <a:rPr lang="en-US" dirty="0"/>
              <a:t>-dash, 14pt Arial Regular</a:t>
            </a:r>
          </a:p>
          <a:p>
            <a:pPr lvl="2"/>
            <a:r>
              <a:rPr lang="en-US" dirty="0"/>
              <a:t>Third line, orange outlined circle, 12pt Arial Regular</a:t>
            </a:r>
          </a:p>
          <a:p>
            <a:pPr lvl="0"/>
            <a:endParaRPr lang="en-US" dirty="0"/>
          </a:p>
        </p:txBody>
      </p:sp>
      <p:cxnSp>
        <p:nvCxnSpPr>
          <p:cNvPr id="16" name="Straight Connector 15"/>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6992" b="-1544"/>
          <a:stretch/>
        </p:blipFill>
        <p:spPr>
          <a:xfrm>
            <a:off x="920750" y="4899309"/>
            <a:ext cx="981869" cy="139415"/>
          </a:xfrm>
          <a:prstGeom prst="rect">
            <a:avLst/>
          </a:prstGeom>
        </p:spPr>
      </p:pic>
      <p:sp>
        <p:nvSpPr>
          <p:cNvPr id="18"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dirty="0"/>
          </a:p>
        </p:txBody>
      </p:sp>
      <p:sp>
        <p:nvSpPr>
          <p:cNvPr id="10" name="Rectangle 9"/>
          <p:cNvSpPr/>
          <p:nvPr userDrawn="1"/>
        </p:nvSpPr>
        <p:spPr>
          <a:xfrm>
            <a:off x="4407649" y="0"/>
            <a:ext cx="330540" cy="215444"/>
          </a:xfrm>
          <a:prstGeom prst="rect">
            <a:avLst/>
          </a:prstGeom>
        </p:spPr>
        <p:txBody>
          <a:bodyPr wrap="none">
            <a:spAutoFit/>
          </a:bodyPr>
          <a:lstStyle/>
          <a:p>
            <a:pPr algn="ctr"/>
            <a:r>
              <a:rPr lang="en-US" sz="800" dirty="0">
                <a:solidFill>
                  <a:schemeClr val="tx1"/>
                </a:solidFill>
              </a:rPr>
              <a:t>CUI</a:t>
            </a:r>
            <a:endParaRPr lang="en-US" dirty="0">
              <a:solidFill>
                <a:schemeClr val="tx1"/>
              </a:solidFill>
            </a:endParaRPr>
          </a:p>
        </p:txBody>
      </p:sp>
      <p:sp>
        <p:nvSpPr>
          <p:cNvPr id="11" name="Rectangle 10"/>
          <p:cNvSpPr/>
          <p:nvPr userDrawn="1"/>
        </p:nvSpPr>
        <p:spPr>
          <a:xfrm>
            <a:off x="4407649" y="4928056"/>
            <a:ext cx="330540" cy="215444"/>
          </a:xfrm>
          <a:prstGeom prst="rect">
            <a:avLst/>
          </a:prstGeom>
        </p:spPr>
        <p:txBody>
          <a:bodyPr wrap="none">
            <a:spAutoFit/>
          </a:bodyPr>
          <a:lstStyle/>
          <a:p>
            <a:pPr algn="ctr"/>
            <a:r>
              <a:rPr lang="en-US" sz="800" dirty="0">
                <a:solidFill>
                  <a:schemeClr val="tx1"/>
                </a:solidFill>
              </a:rPr>
              <a:t>CUI</a:t>
            </a:r>
          </a:p>
        </p:txBody>
      </p:sp>
    </p:spTree>
    <p:extLst>
      <p:ext uri="{BB962C8B-B14F-4D97-AF65-F5344CB8AC3E}">
        <p14:creationId xmlns:p14="http://schemas.microsoft.com/office/powerpoint/2010/main" val="3280994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I Two Colum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8726" y="936904"/>
            <a:ext cx="3664362" cy="3596998"/>
          </a:xfrm>
          <a:prstGeom prst="rect">
            <a:avLst/>
          </a:prstGeom>
        </p:spPr>
        <p:txBody>
          <a:bodyPr lIns="0">
            <a:normAutofit/>
          </a:bodyPr>
          <a:lstStyle>
            <a:lvl1pPr marL="168275" marR="0" indent="-168275" algn="l" defTabSz="457200" rtl="0" eaLnBrk="1" fontAlgn="auto" latinLnBrk="0" hangingPunct="1">
              <a:lnSpc>
                <a:spcPct val="100000"/>
              </a:lnSpc>
              <a:spcBef>
                <a:spcPts val="800"/>
              </a:spcBef>
              <a:spcAft>
                <a:spcPts val="300"/>
              </a:spcAft>
              <a:buClr>
                <a:srgbClr val="FF4612"/>
              </a:buClr>
              <a:buSzTx/>
              <a:buFont typeface="Arial" panose="020B0604020202020204" pitchFamily="34" charset="0"/>
              <a:buChar char="•"/>
              <a:tabLst/>
              <a:defRPr lang="en-US" sz="1400" smtClean="0">
                <a:effectLst/>
                <a:latin typeface="+mn-lt"/>
              </a:defRPr>
            </a:lvl1pPr>
            <a:lvl2pPr marL="630238" indent="-173038">
              <a:lnSpc>
                <a:spcPct val="100000"/>
              </a:lnSpc>
              <a:spcAft>
                <a:spcPts val="300"/>
              </a:spcAft>
              <a:buClr>
                <a:srgbClr val="FF4612"/>
              </a:buClr>
              <a:buFont typeface="Arial" panose="020B0604020202020204" pitchFamily="34" charset="0"/>
              <a:buChar char="–"/>
              <a:defRPr sz="1400" i="1"/>
            </a:lvl2pPr>
            <a:lvl3pPr marL="1085850" indent="-171450">
              <a:lnSpc>
                <a:spcPct val="100000"/>
              </a:lnSpc>
              <a:spcAft>
                <a:spcPts val="300"/>
              </a:spcAft>
              <a:buClr>
                <a:srgbClr val="FF4612"/>
              </a:buClr>
              <a:buFont typeface="Arial" panose="020B0604020202020204" pitchFamily="34" charset="0"/>
              <a:buChar char="•"/>
              <a:defRPr sz="1000"/>
            </a:lvl3pPr>
            <a:lvl4pPr marL="1371600" indent="0">
              <a:buFontTx/>
              <a:buNone/>
              <a:defRPr/>
            </a:lvl4pPr>
            <a:lvl5pPr marL="1828800" indent="0">
              <a:buFontTx/>
              <a:buNone/>
              <a:defRPr/>
            </a:lvl5pPr>
          </a:lstStyle>
          <a:p>
            <a:pPr lvl="0"/>
            <a:r>
              <a:rPr lang="en-US" dirty="0"/>
              <a:t>First bullet, orange dot, 14pt Arial Regular</a:t>
            </a:r>
          </a:p>
          <a:p>
            <a:pPr lvl="1"/>
            <a:r>
              <a:rPr lang="en-US" dirty="0"/>
              <a:t>Second line, orange </a:t>
            </a:r>
            <a:r>
              <a:rPr lang="en-US" dirty="0" err="1"/>
              <a:t>en</a:t>
            </a:r>
            <a:r>
              <a:rPr lang="en-US" dirty="0"/>
              <a:t>-dash, 12pt Arial Regular</a:t>
            </a:r>
          </a:p>
          <a:p>
            <a:pPr lvl="2"/>
            <a:r>
              <a:rPr lang="en-US" dirty="0"/>
              <a:t>Third line, orange outlined circle, 10pt Arial Regular</a:t>
            </a:r>
          </a:p>
        </p:txBody>
      </p:sp>
      <p:sp>
        <p:nvSpPr>
          <p:cNvPr id="14" name="Title 1"/>
          <p:cNvSpPr>
            <a:spLocks noGrp="1"/>
          </p:cNvSpPr>
          <p:nvPr>
            <p:ph type="title" hasCustomPrompt="1"/>
          </p:nvPr>
        </p:nvSpPr>
        <p:spPr>
          <a:xfrm>
            <a:off x="468726" y="259907"/>
            <a:ext cx="8229600" cy="664689"/>
          </a:xfrm>
        </p:spPr>
        <p:txBody>
          <a:bodyPr lIns="0">
            <a:normAutofit/>
          </a:bodyPr>
          <a:lstStyle>
            <a:lvl1pPr algn="l">
              <a:lnSpc>
                <a:spcPts val="3400"/>
              </a:lnSpc>
              <a:defRPr sz="2800" b="1" i="0" baseline="0">
                <a:latin typeface="Arial"/>
              </a:defRPr>
            </a:lvl1pPr>
          </a:lstStyle>
          <a:p>
            <a:r>
              <a:rPr lang="en-US" dirty="0"/>
              <a:t>Two Columns</a:t>
            </a:r>
          </a:p>
        </p:txBody>
      </p:sp>
      <p:cxnSp>
        <p:nvCxnSpPr>
          <p:cNvPr id="16" name="Straight Connector 15"/>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dirty="0"/>
          </a:p>
        </p:txBody>
      </p:sp>
      <p:pic>
        <p:nvPicPr>
          <p:cNvPr id="13" name="Picture 12">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6992" b="-1544"/>
          <a:stretch/>
        </p:blipFill>
        <p:spPr>
          <a:xfrm>
            <a:off x="920750" y="4899309"/>
            <a:ext cx="981869" cy="139415"/>
          </a:xfrm>
          <a:prstGeom prst="rect">
            <a:avLst/>
          </a:prstGeom>
        </p:spPr>
      </p:pic>
      <p:sp>
        <p:nvSpPr>
          <p:cNvPr id="19" name="Content Placeholder 2"/>
          <p:cNvSpPr>
            <a:spLocks noGrp="1"/>
          </p:cNvSpPr>
          <p:nvPr>
            <p:ph idx="10" hasCustomPrompt="1"/>
          </p:nvPr>
        </p:nvSpPr>
        <p:spPr>
          <a:xfrm>
            <a:off x="5022326" y="939964"/>
            <a:ext cx="3664362" cy="3596998"/>
          </a:xfrm>
          <a:prstGeom prst="rect">
            <a:avLst/>
          </a:prstGeom>
        </p:spPr>
        <p:txBody>
          <a:bodyPr lIns="0">
            <a:normAutofit/>
          </a:bodyPr>
          <a:lstStyle>
            <a:lvl1pPr marL="168275" marR="0" indent="-168275" algn="l" defTabSz="457200" rtl="0" eaLnBrk="1" fontAlgn="auto" latinLnBrk="0" hangingPunct="1">
              <a:lnSpc>
                <a:spcPct val="100000"/>
              </a:lnSpc>
              <a:spcBef>
                <a:spcPts val="800"/>
              </a:spcBef>
              <a:spcAft>
                <a:spcPts val="300"/>
              </a:spcAft>
              <a:buClr>
                <a:srgbClr val="FF4612"/>
              </a:buClr>
              <a:buSzTx/>
              <a:buFont typeface="Arial" panose="020B0604020202020204" pitchFamily="34" charset="0"/>
              <a:buChar char="•"/>
              <a:tabLst/>
              <a:defRPr lang="en-US" sz="1400" smtClean="0">
                <a:effectLst/>
                <a:latin typeface="+mn-lt"/>
              </a:defRPr>
            </a:lvl1pPr>
            <a:lvl2pPr marL="630238" indent="-173038">
              <a:lnSpc>
                <a:spcPct val="100000"/>
              </a:lnSpc>
              <a:spcAft>
                <a:spcPts val="300"/>
              </a:spcAft>
              <a:buClr>
                <a:srgbClr val="FF4612"/>
              </a:buClr>
              <a:buFont typeface="Arial" panose="020B0604020202020204" pitchFamily="34" charset="0"/>
              <a:buChar char="–"/>
              <a:defRPr sz="1400" i="1"/>
            </a:lvl2pPr>
            <a:lvl3pPr marL="1082675" indent="-168275">
              <a:lnSpc>
                <a:spcPct val="100000"/>
              </a:lnSpc>
              <a:spcAft>
                <a:spcPts val="300"/>
              </a:spcAft>
              <a:buClr>
                <a:srgbClr val="FF4612"/>
              </a:buClr>
              <a:buFont typeface="Courier New" panose="02070309020205020404" pitchFamily="49" charset="0"/>
              <a:buChar char="o"/>
              <a:defRPr sz="1000"/>
            </a:lvl3pPr>
            <a:lvl4pPr marL="1371600" indent="0">
              <a:buFontTx/>
              <a:buNone/>
              <a:defRPr/>
            </a:lvl4pPr>
            <a:lvl5pPr marL="1828800" indent="0">
              <a:buFontTx/>
              <a:buNone/>
              <a:defRPr/>
            </a:lvl5pPr>
          </a:lstStyle>
          <a:p>
            <a:pPr lvl="0"/>
            <a:r>
              <a:rPr lang="en-US" dirty="0"/>
              <a:t>First bullet, orange dot, 14pt Arial Regular</a:t>
            </a:r>
          </a:p>
          <a:p>
            <a:pPr lvl="1"/>
            <a:r>
              <a:rPr lang="en-US" dirty="0"/>
              <a:t>Second line, orange </a:t>
            </a:r>
            <a:r>
              <a:rPr lang="en-US" dirty="0" err="1"/>
              <a:t>en</a:t>
            </a:r>
            <a:r>
              <a:rPr lang="en-US" dirty="0"/>
              <a:t>-dash, 12pt Arial Regular</a:t>
            </a:r>
          </a:p>
          <a:p>
            <a:pPr lvl="2"/>
            <a:r>
              <a:rPr lang="en-US" dirty="0"/>
              <a:t>Third line, orange outlined circle, 10pt Arial Regular</a:t>
            </a:r>
          </a:p>
        </p:txBody>
      </p:sp>
      <p:sp>
        <p:nvSpPr>
          <p:cNvPr id="12" name="Rectangle 11"/>
          <p:cNvSpPr/>
          <p:nvPr userDrawn="1"/>
        </p:nvSpPr>
        <p:spPr>
          <a:xfrm>
            <a:off x="4407649" y="0"/>
            <a:ext cx="330540" cy="215444"/>
          </a:xfrm>
          <a:prstGeom prst="rect">
            <a:avLst/>
          </a:prstGeom>
        </p:spPr>
        <p:txBody>
          <a:bodyPr wrap="none">
            <a:spAutoFit/>
          </a:bodyPr>
          <a:lstStyle/>
          <a:p>
            <a:pPr algn="ctr"/>
            <a:r>
              <a:rPr lang="en-US" sz="800" dirty="0">
                <a:solidFill>
                  <a:schemeClr val="tx1"/>
                </a:solidFill>
              </a:rPr>
              <a:t>CUI</a:t>
            </a:r>
            <a:endParaRPr lang="en-US" dirty="0">
              <a:solidFill>
                <a:schemeClr val="tx1"/>
              </a:solidFill>
            </a:endParaRPr>
          </a:p>
        </p:txBody>
      </p:sp>
      <p:sp>
        <p:nvSpPr>
          <p:cNvPr id="15" name="Rectangle 14"/>
          <p:cNvSpPr/>
          <p:nvPr userDrawn="1"/>
        </p:nvSpPr>
        <p:spPr>
          <a:xfrm>
            <a:off x="4407649" y="4928056"/>
            <a:ext cx="330540" cy="215444"/>
          </a:xfrm>
          <a:prstGeom prst="rect">
            <a:avLst/>
          </a:prstGeom>
        </p:spPr>
        <p:txBody>
          <a:bodyPr wrap="none">
            <a:spAutoFit/>
          </a:bodyPr>
          <a:lstStyle/>
          <a:p>
            <a:pPr algn="ctr"/>
            <a:r>
              <a:rPr lang="en-US" sz="800" dirty="0">
                <a:solidFill>
                  <a:schemeClr val="tx1"/>
                </a:solidFill>
              </a:rPr>
              <a:t>CUI</a:t>
            </a:r>
          </a:p>
        </p:txBody>
      </p:sp>
    </p:spTree>
    <p:extLst>
      <p:ext uri="{BB962C8B-B14F-4D97-AF65-F5344CB8AC3E}">
        <p14:creationId xmlns:p14="http://schemas.microsoft.com/office/powerpoint/2010/main" val="4125922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I Title Only">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68726" y="259907"/>
            <a:ext cx="8229600" cy="664689"/>
          </a:xfrm>
        </p:spPr>
        <p:txBody>
          <a:bodyPr lIns="0">
            <a:normAutofit/>
          </a:bodyPr>
          <a:lstStyle>
            <a:lvl1pPr algn="l">
              <a:lnSpc>
                <a:spcPts val="3400"/>
              </a:lnSpc>
              <a:defRPr sz="2800" b="1" i="0">
                <a:latin typeface="Arial"/>
              </a:defRPr>
            </a:lvl1pPr>
          </a:lstStyle>
          <a:p>
            <a:r>
              <a:rPr lang="en-US" dirty="0"/>
              <a:t>Title Only</a:t>
            </a:r>
          </a:p>
        </p:txBody>
      </p:sp>
      <p:cxnSp>
        <p:nvCxnSpPr>
          <p:cNvPr id="8" name="Straight Connector 7"/>
          <p:cNvCxnSpPr/>
          <p:nvPr userDrawn="1"/>
        </p:nvCxnSpPr>
        <p:spPr>
          <a:xfrm>
            <a:off x="0" y="92931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dirty="0"/>
          </a:p>
        </p:txBody>
      </p:sp>
      <p:pic>
        <p:nvPicPr>
          <p:cNvPr id="10" name="Picture 9">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6542" b="-1544"/>
          <a:stretch/>
        </p:blipFill>
        <p:spPr>
          <a:xfrm>
            <a:off x="920750" y="4899309"/>
            <a:ext cx="986631" cy="139415"/>
          </a:xfrm>
          <a:prstGeom prst="rect">
            <a:avLst/>
          </a:prstGeom>
        </p:spPr>
      </p:pic>
      <p:sp>
        <p:nvSpPr>
          <p:cNvPr id="13" name="Rectangle 12"/>
          <p:cNvSpPr/>
          <p:nvPr userDrawn="1"/>
        </p:nvSpPr>
        <p:spPr>
          <a:xfrm>
            <a:off x="4407649" y="0"/>
            <a:ext cx="330540" cy="215444"/>
          </a:xfrm>
          <a:prstGeom prst="rect">
            <a:avLst/>
          </a:prstGeom>
        </p:spPr>
        <p:txBody>
          <a:bodyPr wrap="none">
            <a:spAutoFit/>
          </a:bodyPr>
          <a:lstStyle/>
          <a:p>
            <a:pPr algn="ctr"/>
            <a:r>
              <a:rPr lang="en-US" sz="800" dirty="0">
                <a:solidFill>
                  <a:schemeClr val="tx1"/>
                </a:solidFill>
              </a:rPr>
              <a:t>CUI</a:t>
            </a:r>
            <a:endParaRPr lang="en-US" dirty="0">
              <a:solidFill>
                <a:schemeClr val="tx1"/>
              </a:solidFill>
            </a:endParaRPr>
          </a:p>
        </p:txBody>
      </p:sp>
      <p:sp>
        <p:nvSpPr>
          <p:cNvPr id="16" name="Rectangle 15"/>
          <p:cNvSpPr/>
          <p:nvPr userDrawn="1"/>
        </p:nvSpPr>
        <p:spPr>
          <a:xfrm>
            <a:off x="4407649" y="4928056"/>
            <a:ext cx="330540" cy="215444"/>
          </a:xfrm>
          <a:prstGeom prst="rect">
            <a:avLst/>
          </a:prstGeom>
        </p:spPr>
        <p:txBody>
          <a:bodyPr wrap="none">
            <a:spAutoFit/>
          </a:bodyPr>
          <a:lstStyle/>
          <a:p>
            <a:pPr algn="ctr"/>
            <a:r>
              <a:rPr lang="en-US" sz="800" dirty="0">
                <a:solidFill>
                  <a:schemeClr val="tx1"/>
                </a:solidFill>
              </a:rPr>
              <a:t>CUI</a:t>
            </a:r>
          </a:p>
        </p:txBody>
      </p:sp>
    </p:spTree>
    <p:extLst>
      <p:ext uri="{BB962C8B-B14F-4D97-AF65-F5344CB8AC3E}">
        <p14:creationId xmlns:p14="http://schemas.microsoft.com/office/powerpoint/2010/main" val="3327369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930672" y="35399"/>
            <a:ext cx="7766050" cy="857250"/>
          </a:xfrm>
        </p:spPr>
        <p:txBody>
          <a:bodyPr lIns="0">
            <a:normAutofit/>
          </a:bodyPr>
          <a:lstStyle>
            <a:lvl1pPr algn="l">
              <a:defRPr sz="2625" b="1" i="0">
                <a:latin typeface="Arial"/>
              </a:defRPr>
            </a:lvl1pPr>
          </a:lstStyle>
          <a:p>
            <a:endParaRPr lang="en-US" dirty="0"/>
          </a:p>
        </p:txBody>
      </p:sp>
      <p:sp>
        <p:nvSpPr>
          <p:cNvPr id="7" name="Slide Number Placeholder 5"/>
          <p:cNvSpPr>
            <a:spLocks noGrp="1"/>
          </p:cNvSpPr>
          <p:nvPr>
            <p:ph type="sldNum" sz="quarter" idx="4"/>
          </p:nvPr>
        </p:nvSpPr>
        <p:spPr>
          <a:xfrm>
            <a:off x="7881409" y="4758703"/>
            <a:ext cx="466725" cy="273844"/>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a:lvl1pPr>
            <a:lvl2pPr marL="377190" indent="-150876">
              <a:spcBef>
                <a:spcPts val="450"/>
              </a:spcBef>
              <a:buClr>
                <a:srgbClr val="FF4612"/>
              </a:buClr>
              <a:defRPr sz="1200" b="0" i="1"/>
            </a:lvl2pPr>
            <a:lvl3pPr marL="582930" indent="-102870">
              <a:spcBef>
                <a:spcPts val="450"/>
              </a:spcBef>
              <a:buClr>
                <a:srgbClr val="FF4612"/>
              </a:buClr>
              <a:defRPr sz="975"/>
            </a:lvl3pPr>
            <a:lvl4pPr>
              <a:buClr>
                <a:srgbClr val="FF4612"/>
              </a:buClr>
              <a:defRPr sz="975"/>
            </a:lvl4pPr>
            <a:lvl5pPr>
              <a:buClr>
                <a:srgbClr val="FF4612"/>
              </a:buClr>
              <a:defRPr sz="975"/>
            </a:lvl5pPr>
          </a:lstStyle>
          <a:p>
            <a:pPr lvl="0"/>
            <a:r>
              <a:rPr lang="en-US" dirty="0"/>
              <a:t>Click to edit Master text styles</a:t>
            </a:r>
          </a:p>
          <a:p>
            <a:pPr lvl="1"/>
            <a:r>
              <a:rPr lang="en-US" dirty="0"/>
              <a:t>Second level</a:t>
            </a:r>
          </a:p>
          <a:p>
            <a:pPr lvl="2"/>
            <a:r>
              <a:rPr lang="en-US" dirty="0"/>
              <a:t>Third level</a:t>
            </a:r>
          </a:p>
        </p:txBody>
      </p:sp>
      <p:sp>
        <p:nvSpPr>
          <p:cNvPr id="4" name="Footer Placeholder 3"/>
          <p:cNvSpPr>
            <a:spLocks noGrp="1"/>
          </p:cNvSpPr>
          <p:nvPr>
            <p:ph type="ftr" sz="quarter" idx="12"/>
          </p:nvPr>
        </p:nvSpPr>
        <p:spPr/>
        <p:txBody>
          <a:bodyPr/>
          <a:lstStyle/>
          <a:p>
            <a:r>
              <a:rPr lang="en-US"/>
              <a:t>footer</a:t>
            </a:r>
          </a:p>
        </p:txBody>
      </p:sp>
      <p:cxnSp>
        <p:nvCxnSpPr>
          <p:cNvPr id="9" name="Straight Connector 8"/>
          <p:cNvCxnSpPr/>
          <p:nvPr userDrawn="1"/>
        </p:nvCxnSpPr>
        <p:spPr>
          <a:xfrm>
            <a:off x="0" y="722028"/>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4771180"/>
            <a:ext cx="1146175" cy="101834"/>
            <a:chOff x="920750" y="6361572"/>
            <a:chExt cx="1146175" cy="135779"/>
          </a:xfrm>
        </p:grpSpPr>
        <p:sp>
          <p:nvSpPr>
            <p:cNvPr id="10"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1"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7956369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5" name="Footer Placeholder 4"/>
          <p:cNvSpPr>
            <a:spLocks noGrp="1"/>
          </p:cNvSpPr>
          <p:nvPr>
            <p:ph type="ftr" sz="quarter" idx="3"/>
          </p:nvPr>
        </p:nvSpPr>
        <p:spPr>
          <a:xfrm>
            <a:off x="2658156" y="4718277"/>
            <a:ext cx="3824514" cy="273844"/>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7881413" y="4634880"/>
            <a:ext cx="466725" cy="273844"/>
          </a:xfrm>
          <a:prstGeom prst="rect">
            <a:avLst/>
          </a:prstGeom>
        </p:spPr>
        <p:txBody>
          <a:bodyPr bIns="0"/>
          <a:lstStyle>
            <a:lvl1pPr algn="r">
              <a:defRPr sz="1200" b="1" i="0"/>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533843487"/>
      </p:ext>
    </p:extLst>
  </p:cSld>
  <p:clrMap bg1="lt1" tx1="dk1" bg2="lt2" tx2="dk2" accent1="accent1" accent2="accent2" accent3="accent3" accent4="accent4" accent5="accent5" accent6="accent6" hlink="hlink" folHlink="folHlink"/>
  <p:sldLayoutIdLst>
    <p:sldLayoutId id="2147483668" r:id="rId1"/>
    <p:sldLayoutId id="2147483660" r:id="rId2"/>
    <p:sldLayoutId id="2147483667" r:id="rId3"/>
    <p:sldLayoutId id="2147483662" r:id="rId4"/>
    <p:sldLayoutId id="2147483661" r:id="rId5"/>
    <p:sldLayoutId id="2147483669" r:id="rId6"/>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00400" y="779782"/>
            <a:ext cx="5486400" cy="1007585"/>
          </a:xfrm>
        </p:spPr>
        <p:txBody>
          <a:bodyPr/>
          <a:lstStyle/>
          <a:p>
            <a:r>
              <a:rPr lang="en-US" dirty="0"/>
              <a:t>Sensor Emulator Weekly</a:t>
            </a:r>
          </a:p>
        </p:txBody>
      </p:sp>
      <p:sp>
        <p:nvSpPr>
          <p:cNvPr id="9" name="Text Placeholder 8"/>
          <p:cNvSpPr>
            <a:spLocks noGrp="1"/>
          </p:cNvSpPr>
          <p:nvPr>
            <p:ph type="body" sz="quarter" idx="11"/>
          </p:nvPr>
        </p:nvSpPr>
        <p:spPr/>
        <p:txBody>
          <a:bodyPr/>
          <a:lstStyle/>
          <a:p>
            <a:r>
              <a:rPr lang="en-US" dirty="0"/>
              <a:t>Aidan Dowdle</a:t>
            </a:r>
          </a:p>
          <a:p>
            <a:r>
              <a:rPr lang="en-US" dirty="0"/>
              <a:t>Slides from Ed </a:t>
            </a:r>
            <a:r>
              <a:rPr lang="en-US" dirty="0" err="1"/>
              <a:t>Babroudi</a:t>
            </a:r>
            <a:r>
              <a:rPr lang="en-US" dirty="0"/>
              <a:t> &amp; IFIS Team</a:t>
            </a:r>
          </a:p>
        </p:txBody>
      </p:sp>
      <p:sp>
        <p:nvSpPr>
          <p:cNvPr id="10" name="Text Placeholder 9"/>
          <p:cNvSpPr>
            <a:spLocks noGrp="1"/>
          </p:cNvSpPr>
          <p:nvPr>
            <p:ph type="body" sz="quarter" idx="12"/>
          </p:nvPr>
        </p:nvSpPr>
        <p:spPr/>
        <p:txBody>
          <a:bodyPr/>
          <a:lstStyle/>
          <a:p>
            <a:r>
              <a:rPr lang="en-US" dirty="0"/>
              <a:t>10 October 2023</a:t>
            </a:r>
          </a:p>
        </p:txBody>
      </p:sp>
      <p:graphicFrame>
        <p:nvGraphicFramePr>
          <p:cNvPr id="3" name="Table 2"/>
          <p:cNvGraphicFramePr>
            <a:graphicFrameLocks noGrp="1"/>
          </p:cNvGraphicFramePr>
          <p:nvPr/>
        </p:nvGraphicFramePr>
        <p:xfrm>
          <a:off x="457200" y="2933699"/>
          <a:ext cx="8229600" cy="1371600"/>
        </p:xfrm>
        <a:graphic>
          <a:graphicData uri="http://schemas.openxmlformats.org/drawingml/2006/table">
            <a:tbl>
              <a:tblPr firstRow="1" bandRow="1">
                <a:tableStyleId>{5940675A-B579-460E-94D1-54222C63F5DA}</a:tableStyleId>
              </a:tblPr>
              <a:tblGrid>
                <a:gridCol w="8229600">
                  <a:extLst>
                    <a:ext uri="{9D8B030D-6E8A-4147-A177-3AD203B41FA5}">
                      <a16:colId xmlns:a16="http://schemas.microsoft.com/office/drawing/2014/main" val="600824239"/>
                    </a:ext>
                  </a:extLst>
                </a:gridCol>
              </a:tblGrid>
              <a:tr h="894697">
                <a:tc>
                  <a:txBody>
                    <a:bodyPr/>
                    <a:lstStyle/>
                    <a:p>
                      <a:r>
                        <a:rPr lang="en-US" sz="600" b="1" dirty="0">
                          <a:ea typeface="Calibri" panose="020F0502020204030204" pitchFamily="34" charset="0"/>
                        </a:rPr>
                        <a:t>CONTROLLED BY: </a:t>
                      </a:r>
                      <a:r>
                        <a:rPr lang="en-US" sz="600" dirty="0">
                          <a:ea typeface="Calibri" panose="020F0502020204030204" pitchFamily="34" charset="0"/>
                        </a:rPr>
                        <a:t>U.S. NAVY, STRATEGIC SYSTEMS PROGRAMS </a:t>
                      </a:r>
                    </a:p>
                    <a:p>
                      <a:r>
                        <a:rPr lang="en-US" sz="600" b="1" dirty="0">
                          <a:ea typeface="Calibri" panose="020F0502020204030204" pitchFamily="34" charset="0"/>
                        </a:rPr>
                        <a:t>CONTROLLED BY</a:t>
                      </a:r>
                      <a:r>
                        <a:rPr lang="en-US" sz="600" dirty="0">
                          <a:ea typeface="Calibri" panose="020F0502020204030204" pitchFamily="34" charset="0"/>
                        </a:rPr>
                        <a:t>: SP23 FIRE CONTROL AND GUIDANCE BRANCH</a:t>
                      </a:r>
                      <a:endParaRPr lang="en-US" sz="600" dirty="0">
                        <a:solidFill>
                          <a:srgbClr val="C00000"/>
                        </a:solidFill>
                        <a:ea typeface="Calibri" panose="020F0502020204030204" pitchFamily="34" charset="0"/>
                      </a:endParaRPr>
                    </a:p>
                    <a:p>
                      <a:r>
                        <a:rPr lang="en-US" sz="600" b="1" dirty="0">
                          <a:ea typeface="Calibri" panose="020F0502020204030204" pitchFamily="34" charset="0"/>
                        </a:rPr>
                        <a:t>CUI CATEGORY</a:t>
                      </a:r>
                      <a:r>
                        <a:rPr lang="en-US" sz="600" dirty="0">
                          <a:ea typeface="Calibri" panose="020F0502020204030204" pitchFamily="34" charset="0"/>
                        </a:rPr>
                        <a:t> CTI</a:t>
                      </a:r>
                      <a:endParaRPr lang="en-US" sz="600" dirty="0">
                        <a:solidFill>
                          <a:srgbClr val="C00000"/>
                        </a:solidFill>
                        <a:ea typeface="Calibri" panose="020F0502020204030204" pitchFamily="34" charset="0"/>
                      </a:endParaRPr>
                    </a:p>
                    <a:p>
                      <a:r>
                        <a:rPr lang="en-US" sz="600" b="1" dirty="0">
                          <a:ea typeface="Calibri" panose="020F0502020204030204" pitchFamily="34" charset="0"/>
                        </a:rPr>
                        <a:t>DISTRIBUTION/DISSEMINATION CONTROL:</a:t>
                      </a:r>
                      <a:r>
                        <a:rPr lang="en-US" sz="600" dirty="0">
                          <a:ea typeface="Calibri" panose="020F0502020204030204" pitchFamily="34" charset="0"/>
                        </a:rPr>
                        <a:t> </a:t>
                      </a:r>
                      <a:r>
                        <a:rPr lang="en-US" sz="600" dirty="0">
                          <a:solidFill>
                            <a:schemeClr val="tx1"/>
                          </a:solidFill>
                          <a:ea typeface="Calibri" panose="020F0502020204030204" pitchFamily="34" charset="0"/>
                        </a:rPr>
                        <a:t>SEE BELOW</a:t>
                      </a:r>
                    </a:p>
                    <a:p>
                      <a:r>
                        <a:rPr lang="en-US" sz="600" b="1" dirty="0">
                          <a:ea typeface="Calibri" panose="020F0502020204030204" pitchFamily="34" charset="0"/>
                        </a:rPr>
                        <a:t>POC: </a:t>
                      </a:r>
                      <a:r>
                        <a:rPr lang="en-US" sz="600" dirty="0">
                          <a:solidFill>
                            <a:schemeClr val="tx1"/>
                          </a:solidFill>
                          <a:ea typeface="Calibri" panose="020F0502020204030204" pitchFamily="34" charset="0"/>
                        </a:rPr>
                        <a:t>BRYAN BIGDA, BBIGDA@DRAPER.COM</a:t>
                      </a:r>
                    </a:p>
                    <a:p>
                      <a:pPr marL="0" marR="0"/>
                      <a:endParaRPr lang="en-US" sz="600" b="1" u="sng" dirty="0">
                        <a:effectLst/>
                        <a:ea typeface="Calibri" panose="020F0502020204030204" pitchFamily="34" charset="0"/>
                      </a:endParaRPr>
                    </a:p>
                    <a:p>
                      <a:pPr marL="0" marR="0"/>
                      <a:endParaRPr lang="en-US" sz="600" b="1" u="sng" dirty="0">
                        <a:effectLst/>
                        <a:ea typeface="Calibri" panose="020F0502020204030204" pitchFamily="34" charset="0"/>
                      </a:endParaRPr>
                    </a:p>
                    <a:p>
                      <a:pPr marL="0" marR="0"/>
                      <a:r>
                        <a:rPr lang="en-US" sz="600" b="1" u="sng" dirty="0">
                          <a:effectLst/>
                          <a:ea typeface="Calibri" panose="020F0502020204030204" pitchFamily="34" charset="0"/>
                        </a:rPr>
                        <a:t>WARNING: </a:t>
                      </a:r>
                      <a:r>
                        <a:rPr lang="en-US" sz="600" dirty="0">
                          <a:effectLst/>
                          <a:ea typeface="Calibri" panose="020F0502020204030204" pitchFamily="34" charset="0"/>
                        </a:rPr>
                        <a:t>THIS DOCUMENT CONTAINS TECHNICAL DATA WHOSE EXPORT IS RESTRICTED BY THE ARMS EXPORT CONTROL ACT (TITLE 22, U.S.C., SEC 2751, ET SEQ.) OR THE EXPORT ADMINISTRATION ACT OF 1979 (TITLE 50, U.S.C., APP. 2401, ET SEQ.), AS AMENDED.  VIOLATIONS OF THESE EXPORT LAWS ARE SUBJECT TO SEVERE CRIMINAL PENALTIES.  DISSEMINATE IN ACCORDANCE WITH PROVISIONS OF DOD DIRECTIVE 5230.25.</a:t>
                      </a:r>
                    </a:p>
                    <a:p>
                      <a:pPr marL="0" marR="0"/>
                      <a:endParaRPr lang="en-US" sz="600" b="1" u="sng" dirty="0">
                        <a:effectLst/>
                        <a:ea typeface="Calibri" panose="020F0502020204030204" pitchFamily="34" charset="0"/>
                      </a:endParaRPr>
                    </a:p>
                    <a:p>
                      <a:pPr marL="0" marR="0"/>
                      <a:r>
                        <a:rPr lang="en-US" sz="600" b="1" u="sng" dirty="0">
                          <a:effectLst/>
                          <a:ea typeface="Calibri" panose="020F0502020204030204" pitchFamily="34" charset="0"/>
                        </a:rPr>
                        <a:t>DISTRIBUTION STATEMENT D:</a:t>
                      </a:r>
                      <a:r>
                        <a:rPr lang="en-US" sz="600" dirty="0">
                          <a:effectLst/>
                          <a:ea typeface="Calibri" panose="020F0502020204030204" pitchFamily="34" charset="0"/>
                        </a:rPr>
                        <a:t>  DISTRIBUTION AUTHORIZED TO THE DEPARTMENT OF DEFENSE AND U.S. DEPARTMENT OF DEFENSE CONTRACTORS ONLY. </a:t>
                      </a:r>
                      <a:r>
                        <a:rPr lang="en-US" sz="600" dirty="0">
                          <a:solidFill>
                            <a:srgbClr val="C00000"/>
                          </a:solidFill>
                          <a:effectLst/>
                          <a:ea typeface="Calibri" panose="020F0502020204030204" pitchFamily="34" charset="0"/>
                        </a:rPr>
                        <a:t> </a:t>
                      </a:r>
                      <a:r>
                        <a:rPr lang="en-US" sz="600" dirty="0">
                          <a:solidFill>
                            <a:schemeClr val="tx1"/>
                          </a:solidFill>
                          <a:effectLst/>
                          <a:ea typeface="Calibri" panose="020F0502020204030204" pitchFamily="34" charset="0"/>
                        </a:rPr>
                        <a:t>CRITICAL TECHNOLOGY 02 DECEMBER 2021. </a:t>
                      </a:r>
                      <a:r>
                        <a:rPr lang="en-US" sz="600" dirty="0">
                          <a:effectLst/>
                          <a:ea typeface="Calibri" panose="020F0502020204030204" pitchFamily="34" charset="0"/>
                        </a:rPr>
                        <a:t>OTHER REQUESTS SHALL BE REFERRED TO DIRECTOR, STRATEGIC SYSTEMS PROGRAMS.</a:t>
                      </a:r>
                      <a:endParaRPr lang="en-US" sz="600" kern="1200" dirty="0">
                        <a:solidFill>
                          <a:schemeClr val="tx1"/>
                        </a:solidFill>
                        <a:effectLst/>
                        <a:ea typeface="Calibri" panose="020F0502020204030204" pitchFamily="34" charset="0"/>
                      </a:endParaRPr>
                    </a:p>
                    <a:p>
                      <a:pPr marL="0" marR="0"/>
                      <a:endParaRPr lang="en-US" sz="600" dirty="0">
                        <a:effectLst/>
                        <a:ea typeface="Calibri" panose="020F0502020204030204" pitchFamily="34" charset="0"/>
                      </a:endParaRPr>
                    </a:p>
                    <a:p>
                      <a:pPr marL="0" marR="0"/>
                      <a:r>
                        <a:rPr lang="en-US" sz="600" b="1" u="sng" dirty="0">
                          <a:effectLst/>
                          <a:ea typeface="Calibri" panose="020F0502020204030204" pitchFamily="34" charset="0"/>
                        </a:rPr>
                        <a:t>DESTRUCTION NOTICE:</a:t>
                      </a:r>
                      <a:r>
                        <a:rPr lang="en-US" sz="600" dirty="0">
                          <a:effectLst/>
                          <a:ea typeface="Calibri" panose="020F0502020204030204" pitchFamily="34" charset="0"/>
                        </a:rPr>
                        <a:t>  DESTROY BY ANY METHOD THAT WILL PREVENT DISCLOSURE OF CONTENTS OR RECONSTRUCTION OF THE DOCUMENT. </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3524033"/>
                  </a:ext>
                </a:extLst>
              </a:tr>
            </a:tbl>
          </a:graphicData>
        </a:graphic>
      </p:graphicFrame>
    </p:spTree>
    <p:extLst>
      <p:ext uri="{BB962C8B-B14F-4D97-AF65-F5344CB8AC3E}">
        <p14:creationId xmlns:p14="http://schemas.microsoft.com/office/powerpoint/2010/main" val="69924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a:xfrm>
            <a:off x="292100" y="259907"/>
            <a:ext cx="8642349" cy="664689"/>
          </a:xfrm>
        </p:spPr>
        <p:txBody>
          <a:bodyPr>
            <a:noAutofit/>
          </a:bodyPr>
          <a:lstStyle/>
          <a:p>
            <a:r>
              <a:rPr lang="en-US" sz="2400" dirty="0"/>
              <a:t>GCAPS Reuse and New items for ICAPS</a:t>
            </a:r>
          </a:p>
        </p:txBody>
      </p:sp>
      <p:sp>
        <p:nvSpPr>
          <p:cNvPr id="3" name="Text Placeholder 2">
            <a:extLst>
              <a:ext uri="{FF2B5EF4-FFF2-40B4-BE49-F238E27FC236}">
                <a16:creationId xmlns:a16="http://schemas.microsoft.com/office/drawing/2014/main" id="{BA16DC6B-E01F-4BB4-A6D6-6778B38B00E6}"/>
              </a:ext>
            </a:extLst>
          </p:cNvPr>
          <p:cNvSpPr>
            <a:spLocks noGrp="1"/>
          </p:cNvSpPr>
          <p:nvPr>
            <p:ph type="body" sz="quarter" idx="15"/>
          </p:nvPr>
        </p:nvSpPr>
        <p:spPr>
          <a:xfrm>
            <a:off x="470263" y="1379220"/>
            <a:ext cx="3217817" cy="3238500"/>
          </a:xfrm>
          <a:ln>
            <a:noFill/>
          </a:ln>
        </p:spPr>
        <p:txBody>
          <a:bodyPr/>
          <a:lstStyle/>
          <a:p>
            <a:pPr>
              <a:spcBef>
                <a:spcPts val="300"/>
              </a:spcBef>
            </a:pPr>
            <a:r>
              <a:rPr lang="en-US" sz="1400" dirty="0"/>
              <a:t>IAM module</a:t>
            </a:r>
          </a:p>
          <a:p>
            <a:pPr>
              <a:spcBef>
                <a:spcPts val="300"/>
              </a:spcBef>
            </a:pPr>
            <a:r>
              <a:rPr lang="en-US" sz="1400" dirty="0"/>
              <a:t>COTS ZCU102 Card</a:t>
            </a:r>
          </a:p>
          <a:p>
            <a:pPr>
              <a:spcBef>
                <a:spcPts val="300"/>
              </a:spcBef>
            </a:pPr>
            <a:r>
              <a:rPr lang="en-US" sz="1400" dirty="0"/>
              <a:t>Fan Controller</a:t>
            </a:r>
          </a:p>
          <a:p>
            <a:pPr>
              <a:spcBef>
                <a:spcPts val="300"/>
              </a:spcBef>
            </a:pPr>
            <a:r>
              <a:rPr lang="en-US" sz="1400" dirty="0"/>
              <a:t>ATX PS</a:t>
            </a:r>
          </a:p>
          <a:p>
            <a:pPr>
              <a:spcBef>
                <a:spcPts val="300"/>
              </a:spcBef>
            </a:pPr>
            <a:r>
              <a:rPr lang="en-US" sz="1400" dirty="0"/>
              <a:t>VHDCI cable between IAM P1T and IEMU Interface card</a:t>
            </a:r>
          </a:p>
          <a:p>
            <a:pPr>
              <a:spcBef>
                <a:spcPts val="300"/>
              </a:spcBef>
            </a:pPr>
            <a:r>
              <a:rPr lang="en-US" sz="1400" dirty="0"/>
              <a:t>GCAPS Internal harnesses (8880264, 8880265, 8880266)</a:t>
            </a:r>
          </a:p>
          <a:p>
            <a:pPr>
              <a:spcBef>
                <a:spcPts val="300"/>
              </a:spcBef>
            </a:pPr>
            <a:r>
              <a:rPr lang="en-US" sz="1400" dirty="0"/>
              <a:t>GCAPS Enclosure bottom plate, sheet metal housing U-side and top</a:t>
            </a:r>
          </a:p>
          <a:p>
            <a:pPr>
              <a:spcBef>
                <a:spcPts val="300"/>
              </a:spcBef>
            </a:pPr>
            <a:r>
              <a:rPr lang="en-US" sz="1400" dirty="0"/>
              <a:t>GCAPS internal mounting HW</a:t>
            </a:r>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10</a:t>
            </a:fld>
            <a:endParaRPr lang="en-US" dirty="0"/>
          </a:p>
        </p:txBody>
      </p:sp>
      <p:sp>
        <p:nvSpPr>
          <p:cNvPr id="6" name="Rectangle 5">
            <a:extLst>
              <a:ext uri="{FF2B5EF4-FFF2-40B4-BE49-F238E27FC236}">
                <a16:creationId xmlns:a16="http://schemas.microsoft.com/office/drawing/2014/main" id="{C1BD3774-A461-491A-BA65-E8F79DCA03D3}"/>
              </a:ext>
            </a:extLst>
          </p:cNvPr>
          <p:cNvSpPr/>
          <p:nvPr/>
        </p:nvSpPr>
        <p:spPr>
          <a:xfrm>
            <a:off x="292100" y="1249680"/>
            <a:ext cx="3540760" cy="33832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F9C2EBC-F29B-44AF-A1C3-B8AE6162A45E}"/>
              </a:ext>
            </a:extLst>
          </p:cNvPr>
          <p:cNvSpPr txBox="1"/>
          <p:nvPr/>
        </p:nvSpPr>
        <p:spPr>
          <a:xfrm>
            <a:off x="1508760" y="902472"/>
            <a:ext cx="877163" cy="369332"/>
          </a:xfrm>
          <a:prstGeom prst="rect">
            <a:avLst/>
          </a:prstGeom>
          <a:noFill/>
        </p:spPr>
        <p:txBody>
          <a:bodyPr wrap="none" rtlCol="0">
            <a:spAutoFit/>
          </a:bodyPr>
          <a:lstStyle/>
          <a:p>
            <a:r>
              <a:rPr lang="en-US" b="1" dirty="0">
                <a:solidFill>
                  <a:srgbClr val="FF4612"/>
                </a:solidFill>
              </a:rPr>
              <a:t>Reuse</a:t>
            </a:r>
          </a:p>
        </p:txBody>
      </p:sp>
      <p:sp>
        <p:nvSpPr>
          <p:cNvPr id="8" name="Text Placeholder 2">
            <a:extLst>
              <a:ext uri="{FF2B5EF4-FFF2-40B4-BE49-F238E27FC236}">
                <a16:creationId xmlns:a16="http://schemas.microsoft.com/office/drawing/2014/main" id="{2D11AD9B-B447-40B3-A28F-BAB5A00DFA58}"/>
              </a:ext>
            </a:extLst>
          </p:cNvPr>
          <p:cNvSpPr txBox="1">
            <a:spLocks/>
          </p:cNvSpPr>
          <p:nvPr/>
        </p:nvSpPr>
        <p:spPr>
          <a:xfrm>
            <a:off x="4615543" y="1363980"/>
            <a:ext cx="3217817" cy="3238500"/>
          </a:xfrm>
          <a:prstGeom prst="rect">
            <a:avLst/>
          </a:prstGeom>
          <a:ln>
            <a:noFill/>
          </a:ln>
        </p:spPr>
        <p:txBody>
          <a:bodyPr vert="horz" lIns="0"/>
          <a:lstStyle>
            <a:lvl1pPr marL="168275" indent="-168275" algn="l" defTabSz="457200" rtl="0" eaLnBrk="1" latinLnBrk="0" hangingPunct="1">
              <a:lnSpc>
                <a:spcPct val="100000"/>
              </a:lnSpc>
              <a:spcBef>
                <a:spcPts val="0"/>
              </a:spcBef>
              <a:spcAft>
                <a:spcPts val="600"/>
              </a:spcAft>
              <a:buClr>
                <a:srgbClr val="FF4612"/>
              </a:buClr>
              <a:buFont typeface="Arial" panose="020B0604020202020204" pitchFamily="34" charset="0"/>
              <a:buChar char="•"/>
              <a:defRPr sz="1600" kern="1200">
                <a:solidFill>
                  <a:schemeClr val="tx1"/>
                </a:solidFill>
                <a:latin typeface="+mn-lt"/>
                <a:ea typeface="+mn-ea"/>
                <a:cs typeface="+mn-cs"/>
              </a:defRPr>
            </a:lvl1pPr>
            <a:lvl2pPr marL="630238" indent="-173038" algn="l" defTabSz="457200" rtl="0" eaLnBrk="1" latinLnBrk="0" hangingPunct="1">
              <a:lnSpc>
                <a:spcPct val="100000"/>
              </a:lnSpc>
              <a:spcBef>
                <a:spcPts val="0"/>
              </a:spcBef>
              <a:spcAft>
                <a:spcPts val="600"/>
              </a:spcAft>
              <a:buClr>
                <a:srgbClr val="FF4612"/>
              </a:buClr>
              <a:buFont typeface="Arial"/>
              <a:buChar char="–"/>
              <a:defRPr sz="1400" i="1" kern="1200">
                <a:solidFill>
                  <a:schemeClr val="tx1"/>
                </a:solidFill>
                <a:latin typeface="+mn-lt"/>
                <a:ea typeface="+mn-ea"/>
                <a:cs typeface="+mn-cs"/>
              </a:defRPr>
            </a:lvl2pPr>
            <a:lvl3pPr marL="1031875" indent="-117475" algn="l" defTabSz="457200" rtl="0" eaLnBrk="1" latinLnBrk="0" hangingPunct="1">
              <a:lnSpc>
                <a:spcPct val="100000"/>
              </a:lnSpc>
              <a:spcBef>
                <a:spcPts val="0"/>
              </a:spcBef>
              <a:spcAft>
                <a:spcPts val="600"/>
              </a:spcAft>
              <a:buClr>
                <a:srgbClr val="FF4612"/>
              </a:buClr>
              <a:buFont typeface="Courier New" panose="02070309020205020404" pitchFamily="49" charset="0"/>
              <a:buChar char="o"/>
              <a:defRPr sz="1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pPr>
            <a:r>
              <a:rPr lang="en-US" sz="1400" dirty="0"/>
              <a:t>ICAPS Interface card and frame.  This module will be mounted in place of PSM on GCAPS bottom plate</a:t>
            </a:r>
          </a:p>
          <a:p>
            <a:pPr>
              <a:spcBef>
                <a:spcPts val="600"/>
              </a:spcBef>
            </a:pPr>
            <a:r>
              <a:rPr lang="en-US" sz="1400" dirty="0"/>
              <a:t>ICAPS enclosure front and rear panel</a:t>
            </a:r>
          </a:p>
          <a:p>
            <a:pPr>
              <a:spcBef>
                <a:spcPts val="600"/>
              </a:spcBef>
            </a:pPr>
            <a:r>
              <a:rPr lang="en-US" sz="1400" dirty="0"/>
              <a:t>New 79 pin panel mount Mil connector mounted on front panel for EA-IMU interface</a:t>
            </a:r>
          </a:p>
          <a:p>
            <a:pPr>
              <a:spcBef>
                <a:spcPts val="600"/>
              </a:spcBef>
            </a:pPr>
            <a:r>
              <a:rPr lang="en-US" sz="1400" dirty="0"/>
              <a:t>Smaller Mil connector mounted on back panel to CHROMA loads</a:t>
            </a:r>
          </a:p>
          <a:p>
            <a:pPr>
              <a:spcBef>
                <a:spcPts val="600"/>
              </a:spcBef>
            </a:pPr>
            <a:endParaRPr lang="en-US" sz="1400" dirty="0"/>
          </a:p>
        </p:txBody>
      </p:sp>
      <p:sp>
        <p:nvSpPr>
          <p:cNvPr id="9" name="Rectangle 8">
            <a:extLst>
              <a:ext uri="{FF2B5EF4-FFF2-40B4-BE49-F238E27FC236}">
                <a16:creationId xmlns:a16="http://schemas.microsoft.com/office/drawing/2014/main" id="{F7F214BD-8766-4CC3-AEBD-E0FEFD847DE9}"/>
              </a:ext>
            </a:extLst>
          </p:cNvPr>
          <p:cNvSpPr/>
          <p:nvPr/>
        </p:nvSpPr>
        <p:spPr>
          <a:xfrm>
            <a:off x="4437380" y="1234440"/>
            <a:ext cx="3540760" cy="33832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376A0BA-F429-4EA3-A6FF-AD3737F92044}"/>
              </a:ext>
            </a:extLst>
          </p:cNvPr>
          <p:cNvSpPr txBox="1"/>
          <p:nvPr/>
        </p:nvSpPr>
        <p:spPr>
          <a:xfrm>
            <a:off x="5654040" y="887232"/>
            <a:ext cx="659155" cy="369332"/>
          </a:xfrm>
          <a:prstGeom prst="rect">
            <a:avLst/>
          </a:prstGeom>
          <a:noFill/>
        </p:spPr>
        <p:txBody>
          <a:bodyPr wrap="none" rtlCol="0">
            <a:spAutoFit/>
          </a:bodyPr>
          <a:lstStyle/>
          <a:p>
            <a:r>
              <a:rPr lang="en-US" b="1" dirty="0">
                <a:solidFill>
                  <a:srgbClr val="FF4612"/>
                </a:solidFill>
              </a:rPr>
              <a:t>New</a:t>
            </a:r>
          </a:p>
        </p:txBody>
      </p:sp>
      <p:sp>
        <p:nvSpPr>
          <p:cNvPr id="5" name="TextBox 4">
            <a:extLst>
              <a:ext uri="{FF2B5EF4-FFF2-40B4-BE49-F238E27FC236}">
                <a16:creationId xmlns:a16="http://schemas.microsoft.com/office/drawing/2014/main" id="{76788E08-1F9C-D40D-42BC-9F52F3AF65F5}"/>
              </a:ext>
            </a:extLst>
          </p:cNvPr>
          <p:cNvSpPr txBox="1"/>
          <p:nvPr/>
        </p:nvSpPr>
        <p:spPr>
          <a:xfrm>
            <a:off x="3348565" y="4823608"/>
            <a:ext cx="2700021" cy="215444"/>
          </a:xfrm>
          <a:prstGeom prst="rect">
            <a:avLst/>
          </a:prstGeom>
          <a:noFill/>
        </p:spPr>
        <p:txBody>
          <a:bodyPr wrap="square" rtlCol="0">
            <a:spAutoFit/>
          </a:bodyPr>
          <a:lstStyle/>
          <a:p>
            <a:r>
              <a:rPr lang="en-US" sz="800" dirty="0"/>
              <a:t>Slide from Ed </a:t>
            </a:r>
            <a:r>
              <a:rPr lang="en-US" sz="800" dirty="0" err="1"/>
              <a:t>Babroudi’s</a:t>
            </a:r>
            <a:r>
              <a:rPr lang="en-US" sz="800" dirty="0"/>
              <a:t> IMU Emulator Proposal slides</a:t>
            </a:r>
          </a:p>
        </p:txBody>
      </p:sp>
      <p:cxnSp>
        <p:nvCxnSpPr>
          <p:cNvPr id="11" name="Straight Connector 10">
            <a:extLst>
              <a:ext uri="{FF2B5EF4-FFF2-40B4-BE49-F238E27FC236}">
                <a16:creationId xmlns:a16="http://schemas.microsoft.com/office/drawing/2014/main" id="{4E69AD2F-4364-8550-CAA6-EA492BE385EE}"/>
              </a:ext>
            </a:extLst>
          </p:cNvPr>
          <p:cNvCxnSpPr/>
          <p:nvPr/>
        </p:nvCxnSpPr>
        <p:spPr>
          <a:xfrm>
            <a:off x="1032933" y="4824015"/>
            <a:ext cx="7078133"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502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a:xfrm>
            <a:off x="259079" y="259907"/>
            <a:ext cx="8614909" cy="664689"/>
          </a:xfrm>
        </p:spPr>
        <p:txBody>
          <a:bodyPr>
            <a:noAutofit/>
          </a:bodyPr>
          <a:lstStyle/>
          <a:p>
            <a:r>
              <a:rPr lang="en-US" sz="2200" dirty="0"/>
              <a:t>Reuse IAM, ZCU102, Fan Controller, Fan’s and ATX PS for EIMU</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11</a:t>
            </a:fld>
            <a:endParaRPr lang="en-US" dirty="0"/>
          </a:p>
        </p:txBody>
      </p:sp>
      <p:pic>
        <p:nvPicPr>
          <p:cNvPr id="5" name="Picture 4">
            <a:extLst>
              <a:ext uri="{FF2B5EF4-FFF2-40B4-BE49-F238E27FC236}">
                <a16:creationId xmlns:a16="http://schemas.microsoft.com/office/drawing/2014/main" id="{F3AE2609-6CFA-4CA7-91B0-0B2501A5AEBC}"/>
              </a:ext>
            </a:extLst>
          </p:cNvPr>
          <p:cNvPicPr>
            <a:picLocks noChangeAspect="1"/>
          </p:cNvPicPr>
          <p:nvPr/>
        </p:nvPicPr>
        <p:blipFill>
          <a:blip r:embed="rId2"/>
          <a:stretch>
            <a:fillRect/>
          </a:stretch>
        </p:blipFill>
        <p:spPr>
          <a:xfrm rot="10800000">
            <a:off x="1631611" y="1043978"/>
            <a:ext cx="4880872" cy="3660654"/>
          </a:xfrm>
          <a:prstGeom prst="rect">
            <a:avLst/>
          </a:prstGeom>
        </p:spPr>
      </p:pic>
      <p:cxnSp>
        <p:nvCxnSpPr>
          <p:cNvPr id="7" name="Straight Arrow Connector 6">
            <a:extLst>
              <a:ext uri="{FF2B5EF4-FFF2-40B4-BE49-F238E27FC236}">
                <a16:creationId xmlns:a16="http://schemas.microsoft.com/office/drawing/2014/main" id="{61E192C8-71C2-4827-B32D-CB5B5CE77D82}"/>
              </a:ext>
            </a:extLst>
          </p:cNvPr>
          <p:cNvCxnSpPr>
            <a:cxnSpLocks/>
          </p:cNvCxnSpPr>
          <p:nvPr/>
        </p:nvCxnSpPr>
        <p:spPr>
          <a:xfrm flipH="1" flipV="1">
            <a:off x="6355080" y="1653540"/>
            <a:ext cx="891540" cy="320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4DA3A31-28F9-4288-803C-C80083876EF6}"/>
              </a:ext>
            </a:extLst>
          </p:cNvPr>
          <p:cNvCxnSpPr>
            <a:cxnSpLocks/>
          </p:cNvCxnSpPr>
          <p:nvPr/>
        </p:nvCxnSpPr>
        <p:spPr>
          <a:xfrm flipH="1" flipV="1">
            <a:off x="4602480" y="2669799"/>
            <a:ext cx="2377440" cy="715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F727854-D3B3-4A0E-B33E-88DFA2A826FC}"/>
              </a:ext>
            </a:extLst>
          </p:cNvPr>
          <p:cNvCxnSpPr>
            <a:cxnSpLocks/>
          </p:cNvCxnSpPr>
          <p:nvPr/>
        </p:nvCxnSpPr>
        <p:spPr>
          <a:xfrm flipH="1" flipV="1">
            <a:off x="5097780" y="4023360"/>
            <a:ext cx="1703070" cy="335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79C7B99-32FC-4323-BE4F-6E51D85DE185}"/>
              </a:ext>
            </a:extLst>
          </p:cNvPr>
          <p:cNvCxnSpPr>
            <a:cxnSpLocks/>
          </p:cNvCxnSpPr>
          <p:nvPr/>
        </p:nvCxnSpPr>
        <p:spPr>
          <a:xfrm flipH="1" flipV="1">
            <a:off x="6176607" y="2353900"/>
            <a:ext cx="902373" cy="257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6362E1F-909E-42B4-A359-E86F48BE7E4F}"/>
              </a:ext>
            </a:extLst>
          </p:cNvPr>
          <p:cNvSpPr txBox="1"/>
          <p:nvPr/>
        </p:nvSpPr>
        <p:spPr>
          <a:xfrm>
            <a:off x="7246620" y="1886740"/>
            <a:ext cx="1627369" cy="276999"/>
          </a:xfrm>
          <a:prstGeom prst="rect">
            <a:avLst/>
          </a:prstGeom>
          <a:noFill/>
        </p:spPr>
        <p:txBody>
          <a:bodyPr wrap="none" rtlCol="0">
            <a:spAutoFit/>
          </a:bodyPr>
          <a:lstStyle/>
          <a:p>
            <a:r>
              <a:rPr lang="en-US" sz="1200" dirty="0"/>
              <a:t>COTS Fan Controller</a:t>
            </a:r>
          </a:p>
        </p:txBody>
      </p:sp>
      <p:sp>
        <p:nvSpPr>
          <p:cNvPr id="18" name="TextBox 17">
            <a:extLst>
              <a:ext uri="{FF2B5EF4-FFF2-40B4-BE49-F238E27FC236}">
                <a16:creationId xmlns:a16="http://schemas.microsoft.com/office/drawing/2014/main" id="{61CDF058-CB38-4990-BB44-05BA3E88DC49}"/>
              </a:ext>
            </a:extLst>
          </p:cNvPr>
          <p:cNvSpPr txBox="1"/>
          <p:nvPr/>
        </p:nvSpPr>
        <p:spPr>
          <a:xfrm>
            <a:off x="7078980" y="2504837"/>
            <a:ext cx="1924886" cy="276999"/>
          </a:xfrm>
          <a:prstGeom prst="rect">
            <a:avLst/>
          </a:prstGeom>
          <a:noFill/>
        </p:spPr>
        <p:txBody>
          <a:bodyPr wrap="none" rtlCol="0">
            <a:spAutoFit/>
          </a:bodyPr>
          <a:lstStyle/>
          <a:p>
            <a:r>
              <a:rPr lang="en-US" sz="1200" dirty="0"/>
              <a:t>COTS ATX Power Supply</a:t>
            </a:r>
          </a:p>
        </p:txBody>
      </p:sp>
      <p:sp>
        <p:nvSpPr>
          <p:cNvPr id="19" name="TextBox 18">
            <a:extLst>
              <a:ext uri="{FF2B5EF4-FFF2-40B4-BE49-F238E27FC236}">
                <a16:creationId xmlns:a16="http://schemas.microsoft.com/office/drawing/2014/main" id="{D0B39458-729D-40F0-A27F-694D8D2B9784}"/>
              </a:ext>
            </a:extLst>
          </p:cNvPr>
          <p:cNvSpPr txBox="1"/>
          <p:nvPr/>
        </p:nvSpPr>
        <p:spPr>
          <a:xfrm>
            <a:off x="7078980" y="3238939"/>
            <a:ext cx="1576072" cy="276999"/>
          </a:xfrm>
          <a:prstGeom prst="rect">
            <a:avLst/>
          </a:prstGeom>
          <a:noFill/>
        </p:spPr>
        <p:txBody>
          <a:bodyPr wrap="none" rtlCol="0">
            <a:spAutoFit/>
          </a:bodyPr>
          <a:lstStyle/>
          <a:p>
            <a:r>
              <a:rPr lang="en-US" sz="1200" dirty="0"/>
              <a:t>Custom IAM Module</a:t>
            </a:r>
          </a:p>
        </p:txBody>
      </p:sp>
      <p:sp>
        <p:nvSpPr>
          <p:cNvPr id="20" name="TextBox 19">
            <a:extLst>
              <a:ext uri="{FF2B5EF4-FFF2-40B4-BE49-F238E27FC236}">
                <a16:creationId xmlns:a16="http://schemas.microsoft.com/office/drawing/2014/main" id="{26458418-7D4E-4A93-800E-8A0B05D7D430}"/>
              </a:ext>
            </a:extLst>
          </p:cNvPr>
          <p:cNvSpPr txBox="1"/>
          <p:nvPr/>
        </p:nvSpPr>
        <p:spPr>
          <a:xfrm>
            <a:off x="6840132" y="4269157"/>
            <a:ext cx="1814920" cy="276999"/>
          </a:xfrm>
          <a:prstGeom prst="rect">
            <a:avLst/>
          </a:prstGeom>
          <a:noFill/>
        </p:spPr>
        <p:txBody>
          <a:bodyPr wrap="none" rtlCol="0">
            <a:spAutoFit/>
          </a:bodyPr>
          <a:lstStyle/>
          <a:p>
            <a:r>
              <a:rPr lang="en-US" sz="1200" dirty="0"/>
              <a:t>COTS ZCU102  Module</a:t>
            </a:r>
          </a:p>
        </p:txBody>
      </p:sp>
      <p:cxnSp>
        <p:nvCxnSpPr>
          <p:cNvPr id="21" name="Straight Arrow Connector 20">
            <a:extLst>
              <a:ext uri="{FF2B5EF4-FFF2-40B4-BE49-F238E27FC236}">
                <a16:creationId xmlns:a16="http://schemas.microsoft.com/office/drawing/2014/main" id="{2F004093-9090-4985-8C1D-1D75E529E687}"/>
              </a:ext>
            </a:extLst>
          </p:cNvPr>
          <p:cNvCxnSpPr>
            <a:cxnSpLocks/>
          </p:cNvCxnSpPr>
          <p:nvPr/>
        </p:nvCxnSpPr>
        <p:spPr>
          <a:xfrm>
            <a:off x="1164173" y="3169920"/>
            <a:ext cx="4442839" cy="346018"/>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A5B1F98-D3C6-4503-93F1-7740629AE01C}"/>
              </a:ext>
            </a:extLst>
          </p:cNvPr>
          <p:cNvCxnSpPr>
            <a:cxnSpLocks/>
          </p:cNvCxnSpPr>
          <p:nvPr/>
        </p:nvCxnSpPr>
        <p:spPr>
          <a:xfrm>
            <a:off x="1164173" y="3169920"/>
            <a:ext cx="4230787" cy="507447"/>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C9BC376-9C26-4E27-8472-D5DC8A2F18D9}"/>
              </a:ext>
            </a:extLst>
          </p:cNvPr>
          <p:cNvCxnSpPr>
            <a:cxnSpLocks/>
          </p:cNvCxnSpPr>
          <p:nvPr/>
        </p:nvCxnSpPr>
        <p:spPr>
          <a:xfrm flipV="1">
            <a:off x="1164173" y="2353900"/>
            <a:ext cx="1685707" cy="816020"/>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628FE26-F735-4A87-B2B7-F0A44B7409C6}"/>
              </a:ext>
            </a:extLst>
          </p:cNvPr>
          <p:cNvSpPr txBox="1"/>
          <p:nvPr/>
        </p:nvSpPr>
        <p:spPr>
          <a:xfrm>
            <a:off x="180916" y="3208376"/>
            <a:ext cx="1238642" cy="646331"/>
          </a:xfrm>
          <a:prstGeom prst="rect">
            <a:avLst/>
          </a:prstGeom>
          <a:noFill/>
        </p:spPr>
        <p:txBody>
          <a:bodyPr wrap="square" rtlCol="0">
            <a:spAutoFit/>
          </a:bodyPr>
          <a:lstStyle/>
          <a:p>
            <a:r>
              <a:rPr lang="en-US" sz="1200" dirty="0"/>
              <a:t>IEMU don’t need these </a:t>
            </a:r>
          </a:p>
          <a:p>
            <a:r>
              <a:rPr lang="en-US" sz="1200" dirty="0"/>
              <a:t>harnesses</a:t>
            </a:r>
          </a:p>
        </p:txBody>
      </p:sp>
    </p:spTree>
    <p:extLst>
      <p:ext uri="{BB962C8B-B14F-4D97-AF65-F5344CB8AC3E}">
        <p14:creationId xmlns:p14="http://schemas.microsoft.com/office/powerpoint/2010/main" val="177963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Remove PSM and SPM Modules</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12</a:t>
            </a:fld>
            <a:endParaRPr lang="en-US" dirty="0"/>
          </a:p>
        </p:txBody>
      </p:sp>
      <p:pic>
        <p:nvPicPr>
          <p:cNvPr id="5" name="Picture 4" descr="A picture containing electronics&#10;&#10;Description automatically generated">
            <a:extLst>
              <a:ext uri="{FF2B5EF4-FFF2-40B4-BE49-F238E27FC236}">
                <a16:creationId xmlns:a16="http://schemas.microsoft.com/office/drawing/2014/main" id="{ED209630-FA09-4F18-8823-4800C5502C7D}"/>
              </a:ext>
            </a:extLst>
          </p:cNvPr>
          <p:cNvPicPr>
            <a:picLocks noChangeAspect="1"/>
          </p:cNvPicPr>
          <p:nvPr/>
        </p:nvPicPr>
        <p:blipFill rotWithShape="1">
          <a:blip r:embed="rId2"/>
          <a:srcRect b="10449"/>
          <a:stretch/>
        </p:blipFill>
        <p:spPr>
          <a:xfrm rot="10800000">
            <a:off x="1078027" y="924596"/>
            <a:ext cx="5920915" cy="3976655"/>
          </a:xfrm>
          <a:prstGeom prst="rect">
            <a:avLst/>
          </a:prstGeom>
        </p:spPr>
      </p:pic>
      <p:cxnSp>
        <p:nvCxnSpPr>
          <p:cNvPr id="6" name="Straight Arrow Connector 5">
            <a:extLst>
              <a:ext uri="{FF2B5EF4-FFF2-40B4-BE49-F238E27FC236}">
                <a16:creationId xmlns:a16="http://schemas.microsoft.com/office/drawing/2014/main" id="{8A3F98BE-E9BB-4B01-B326-29ECB65FA2AB}"/>
              </a:ext>
            </a:extLst>
          </p:cNvPr>
          <p:cNvCxnSpPr>
            <a:cxnSpLocks/>
          </p:cNvCxnSpPr>
          <p:nvPr/>
        </p:nvCxnSpPr>
        <p:spPr>
          <a:xfrm flipH="1" flipV="1">
            <a:off x="4869180" y="1437318"/>
            <a:ext cx="2377440" cy="536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953567D-AE63-4C98-8212-E6F57FB46638}"/>
              </a:ext>
            </a:extLst>
          </p:cNvPr>
          <p:cNvCxnSpPr>
            <a:cxnSpLocks/>
          </p:cNvCxnSpPr>
          <p:nvPr/>
        </p:nvCxnSpPr>
        <p:spPr>
          <a:xfrm flipH="1" flipV="1">
            <a:off x="5785471" y="2728786"/>
            <a:ext cx="1461149" cy="441135"/>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224157C-2B98-4218-A1FA-7922258968A0}"/>
              </a:ext>
            </a:extLst>
          </p:cNvPr>
          <p:cNvSpPr txBox="1"/>
          <p:nvPr/>
        </p:nvSpPr>
        <p:spPr>
          <a:xfrm>
            <a:off x="7246620" y="1886740"/>
            <a:ext cx="1712328" cy="461665"/>
          </a:xfrm>
          <a:prstGeom prst="rect">
            <a:avLst/>
          </a:prstGeom>
          <a:noFill/>
        </p:spPr>
        <p:txBody>
          <a:bodyPr wrap="none" rtlCol="0">
            <a:spAutoFit/>
          </a:bodyPr>
          <a:lstStyle/>
          <a:p>
            <a:r>
              <a:rPr lang="en-US" sz="1200" dirty="0"/>
              <a:t>Remove Status Panel </a:t>
            </a:r>
          </a:p>
          <a:p>
            <a:r>
              <a:rPr lang="en-US" sz="1200" dirty="0"/>
              <a:t>Module (SPM)</a:t>
            </a:r>
          </a:p>
        </p:txBody>
      </p:sp>
      <p:sp>
        <p:nvSpPr>
          <p:cNvPr id="9" name="TextBox 8">
            <a:extLst>
              <a:ext uri="{FF2B5EF4-FFF2-40B4-BE49-F238E27FC236}">
                <a16:creationId xmlns:a16="http://schemas.microsoft.com/office/drawing/2014/main" id="{46843CDC-884C-4538-A795-DD3E0C0194BF}"/>
              </a:ext>
            </a:extLst>
          </p:cNvPr>
          <p:cNvSpPr txBox="1"/>
          <p:nvPr/>
        </p:nvSpPr>
        <p:spPr>
          <a:xfrm>
            <a:off x="7246620" y="3586928"/>
            <a:ext cx="1790875" cy="1200329"/>
          </a:xfrm>
          <a:prstGeom prst="rect">
            <a:avLst/>
          </a:prstGeom>
          <a:noFill/>
        </p:spPr>
        <p:txBody>
          <a:bodyPr wrap="none" rtlCol="0">
            <a:spAutoFit/>
          </a:bodyPr>
          <a:lstStyle/>
          <a:p>
            <a:r>
              <a:rPr lang="en-US" sz="1200" dirty="0"/>
              <a:t>Remove Power Switch </a:t>
            </a:r>
          </a:p>
          <a:p>
            <a:r>
              <a:rPr lang="en-US" sz="1200" dirty="0"/>
              <a:t>Module (PSM)</a:t>
            </a:r>
          </a:p>
          <a:p>
            <a:endParaRPr lang="en-US" sz="1200" dirty="0"/>
          </a:p>
          <a:p>
            <a:r>
              <a:rPr lang="en-US" sz="1200" dirty="0"/>
              <a:t>Install IEMU </a:t>
            </a:r>
            <a:r>
              <a:rPr lang="en-US" sz="1200" dirty="0" err="1"/>
              <a:t>Phy</a:t>
            </a:r>
            <a:r>
              <a:rPr lang="en-US" sz="1200" dirty="0"/>
              <a:t> Layer </a:t>
            </a:r>
          </a:p>
          <a:p>
            <a:r>
              <a:rPr lang="en-US" sz="1200" dirty="0"/>
              <a:t>Interface Card in place </a:t>
            </a:r>
          </a:p>
          <a:p>
            <a:r>
              <a:rPr lang="en-US" sz="1200" dirty="0"/>
              <a:t>of PSM</a:t>
            </a:r>
          </a:p>
        </p:txBody>
      </p:sp>
      <p:cxnSp>
        <p:nvCxnSpPr>
          <p:cNvPr id="13" name="Straight Arrow Connector 12">
            <a:extLst>
              <a:ext uri="{FF2B5EF4-FFF2-40B4-BE49-F238E27FC236}">
                <a16:creationId xmlns:a16="http://schemas.microsoft.com/office/drawing/2014/main" id="{7014A1F2-D65E-48AE-A702-F49F2274EDDF}"/>
              </a:ext>
            </a:extLst>
          </p:cNvPr>
          <p:cNvCxnSpPr>
            <a:cxnSpLocks/>
          </p:cNvCxnSpPr>
          <p:nvPr/>
        </p:nvCxnSpPr>
        <p:spPr>
          <a:xfrm flipH="1" flipV="1">
            <a:off x="4724400" y="3116683"/>
            <a:ext cx="2674620" cy="73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A2A97E9-A809-4143-9E79-02140D9A0D3A}"/>
              </a:ext>
            </a:extLst>
          </p:cNvPr>
          <p:cNvSpPr txBox="1"/>
          <p:nvPr/>
        </p:nvSpPr>
        <p:spPr>
          <a:xfrm>
            <a:off x="7274893" y="3011647"/>
            <a:ext cx="1457450" cy="461665"/>
          </a:xfrm>
          <a:prstGeom prst="rect">
            <a:avLst/>
          </a:prstGeom>
          <a:noFill/>
        </p:spPr>
        <p:txBody>
          <a:bodyPr wrap="none" rtlCol="0">
            <a:spAutoFit/>
          </a:bodyPr>
          <a:lstStyle/>
          <a:p>
            <a:r>
              <a:rPr lang="en-US" sz="1200" dirty="0"/>
              <a:t>Don’t need IAM to </a:t>
            </a:r>
          </a:p>
          <a:p>
            <a:r>
              <a:rPr lang="en-US" sz="1200" dirty="0"/>
              <a:t>PSM harness</a:t>
            </a:r>
          </a:p>
        </p:txBody>
      </p:sp>
      <p:cxnSp>
        <p:nvCxnSpPr>
          <p:cNvPr id="16" name="Straight Arrow Connector 15">
            <a:extLst>
              <a:ext uri="{FF2B5EF4-FFF2-40B4-BE49-F238E27FC236}">
                <a16:creationId xmlns:a16="http://schemas.microsoft.com/office/drawing/2014/main" id="{AA8B132B-636E-4BC4-9851-D7CBE24D96AA}"/>
              </a:ext>
            </a:extLst>
          </p:cNvPr>
          <p:cNvCxnSpPr>
            <a:cxnSpLocks/>
          </p:cNvCxnSpPr>
          <p:nvPr/>
        </p:nvCxnSpPr>
        <p:spPr>
          <a:xfrm flipH="1" flipV="1">
            <a:off x="5413852" y="1090508"/>
            <a:ext cx="1861041" cy="379225"/>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722E912-3206-4EA4-963E-541F40A52BF7}"/>
              </a:ext>
            </a:extLst>
          </p:cNvPr>
          <p:cNvSpPr txBox="1"/>
          <p:nvPr/>
        </p:nvSpPr>
        <p:spPr>
          <a:xfrm>
            <a:off x="7274893" y="1309048"/>
            <a:ext cx="1795684" cy="276999"/>
          </a:xfrm>
          <a:prstGeom prst="rect">
            <a:avLst/>
          </a:prstGeom>
          <a:noFill/>
        </p:spPr>
        <p:txBody>
          <a:bodyPr wrap="none" rtlCol="0">
            <a:spAutoFit/>
          </a:bodyPr>
          <a:lstStyle/>
          <a:p>
            <a:r>
              <a:rPr lang="en-US" sz="1200" dirty="0"/>
              <a:t>Don’t need this harness</a:t>
            </a:r>
          </a:p>
        </p:txBody>
      </p:sp>
      <p:cxnSp>
        <p:nvCxnSpPr>
          <p:cNvPr id="20" name="Straight Arrow Connector 19">
            <a:extLst>
              <a:ext uri="{FF2B5EF4-FFF2-40B4-BE49-F238E27FC236}">
                <a16:creationId xmlns:a16="http://schemas.microsoft.com/office/drawing/2014/main" id="{0A6A184D-2A4F-4857-B321-7940B44BB38C}"/>
              </a:ext>
            </a:extLst>
          </p:cNvPr>
          <p:cNvCxnSpPr>
            <a:cxnSpLocks/>
          </p:cNvCxnSpPr>
          <p:nvPr/>
        </p:nvCxnSpPr>
        <p:spPr>
          <a:xfrm flipV="1">
            <a:off x="468726" y="1830629"/>
            <a:ext cx="800100" cy="573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BCBE58D-CFC4-46E6-9B7A-4B862D4F2E01}"/>
              </a:ext>
            </a:extLst>
          </p:cNvPr>
          <p:cNvSpPr txBox="1"/>
          <p:nvPr/>
        </p:nvSpPr>
        <p:spPr>
          <a:xfrm>
            <a:off x="102805" y="2460626"/>
            <a:ext cx="2294218" cy="461665"/>
          </a:xfrm>
          <a:prstGeom prst="rect">
            <a:avLst/>
          </a:prstGeom>
          <a:solidFill>
            <a:schemeClr val="bg1"/>
          </a:solidFill>
        </p:spPr>
        <p:txBody>
          <a:bodyPr wrap="none" rtlCol="0">
            <a:spAutoFit/>
          </a:bodyPr>
          <a:lstStyle/>
          <a:p>
            <a:r>
              <a:rPr lang="en-US" sz="1200" dirty="0"/>
              <a:t>Reuse this harness +12V/</a:t>
            </a:r>
            <a:r>
              <a:rPr lang="en-US" sz="1200" dirty="0" err="1"/>
              <a:t>Gnd</a:t>
            </a:r>
            <a:r>
              <a:rPr lang="en-US" sz="1200" dirty="0"/>
              <a:t> </a:t>
            </a:r>
          </a:p>
          <a:p>
            <a:r>
              <a:rPr lang="en-US" sz="1200" dirty="0"/>
              <a:t>and I2C to IEMU interface card</a:t>
            </a:r>
          </a:p>
        </p:txBody>
      </p:sp>
    </p:spTree>
    <p:extLst>
      <p:ext uri="{BB962C8B-B14F-4D97-AF65-F5344CB8AC3E}">
        <p14:creationId xmlns:p14="http://schemas.microsoft.com/office/powerpoint/2010/main" val="286938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2EBA-D8BD-47D6-8F0F-4A12BC69F7F4}"/>
              </a:ext>
            </a:extLst>
          </p:cNvPr>
          <p:cNvSpPr>
            <a:spLocks noGrp="1"/>
          </p:cNvSpPr>
          <p:nvPr>
            <p:ph type="title"/>
          </p:nvPr>
        </p:nvSpPr>
        <p:spPr/>
        <p:txBody>
          <a:bodyPr/>
          <a:lstStyle/>
          <a:p>
            <a:r>
              <a:rPr lang="en-US" dirty="0"/>
              <a:t>Need a new Front Panel</a:t>
            </a:r>
          </a:p>
        </p:txBody>
      </p:sp>
      <p:sp>
        <p:nvSpPr>
          <p:cNvPr id="3" name="Slide Number Placeholder 2">
            <a:extLst>
              <a:ext uri="{FF2B5EF4-FFF2-40B4-BE49-F238E27FC236}">
                <a16:creationId xmlns:a16="http://schemas.microsoft.com/office/drawing/2014/main" id="{89041C61-3BCF-4FDE-812F-1693062777AB}"/>
              </a:ext>
            </a:extLst>
          </p:cNvPr>
          <p:cNvSpPr>
            <a:spLocks noGrp="1"/>
          </p:cNvSpPr>
          <p:nvPr>
            <p:ph type="sldNum" sz="quarter" idx="4"/>
          </p:nvPr>
        </p:nvSpPr>
        <p:spPr/>
        <p:txBody>
          <a:bodyPr/>
          <a:lstStyle/>
          <a:p>
            <a:fld id="{532E5815-A8B8-3248-99F0-470F41FB048B}" type="slidenum">
              <a:rPr lang="en-US" smtClean="0"/>
              <a:pPr/>
              <a:t>13</a:t>
            </a:fld>
            <a:endParaRPr lang="en-US" dirty="0"/>
          </a:p>
        </p:txBody>
      </p:sp>
      <p:pic>
        <p:nvPicPr>
          <p:cNvPr id="5" name="Picture 4" descr="A piece of paper with writing on it&#10;&#10;Description automatically generated with low confidence">
            <a:extLst>
              <a:ext uri="{FF2B5EF4-FFF2-40B4-BE49-F238E27FC236}">
                <a16:creationId xmlns:a16="http://schemas.microsoft.com/office/drawing/2014/main" id="{F2691A18-64C2-41AE-9287-59D323B65288}"/>
              </a:ext>
            </a:extLst>
          </p:cNvPr>
          <p:cNvPicPr>
            <a:picLocks noChangeAspect="1"/>
          </p:cNvPicPr>
          <p:nvPr/>
        </p:nvPicPr>
        <p:blipFill rotWithShape="1">
          <a:blip r:embed="rId3"/>
          <a:srcRect t="19796" b="23749"/>
          <a:stretch/>
        </p:blipFill>
        <p:spPr>
          <a:xfrm rot="10800000">
            <a:off x="1506419" y="1276914"/>
            <a:ext cx="6858000" cy="2903744"/>
          </a:xfrm>
          <a:prstGeom prst="rect">
            <a:avLst/>
          </a:prstGeom>
        </p:spPr>
      </p:pic>
      <p:cxnSp>
        <p:nvCxnSpPr>
          <p:cNvPr id="6" name="Straight Arrow Connector 5">
            <a:extLst>
              <a:ext uri="{FF2B5EF4-FFF2-40B4-BE49-F238E27FC236}">
                <a16:creationId xmlns:a16="http://schemas.microsoft.com/office/drawing/2014/main" id="{F40920D3-6240-405D-A598-F5F149DD30D3}"/>
              </a:ext>
            </a:extLst>
          </p:cNvPr>
          <p:cNvCxnSpPr>
            <a:cxnSpLocks/>
          </p:cNvCxnSpPr>
          <p:nvPr/>
        </p:nvCxnSpPr>
        <p:spPr>
          <a:xfrm flipV="1">
            <a:off x="655320" y="2374823"/>
            <a:ext cx="3307080" cy="871297"/>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1395394-5E72-460D-8AEF-72CD87CB53FC}"/>
              </a:ext>
            </a:extLst>
          </p:cNvPr>
          <p:cNvCxnSpPr>
            <a:cxnSpLocks/>
          </p:cNvCxnSpPr>
          <p:nvPr/>
        </p:nvCxnSpPr>
        <p:spPr>
          <a:xfrm flipV="1">
            <a:off x="1104900" y="1868480"/>
            <a:ext cx="2400300" cy="4616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F02F851-0FD6-452A-AFB9-6D44A432C4FE}"/>
              </a:ext>
            </a:extLst>
          </p:cNvPr>
          <p:cNvSpPr txBox="1"/>
          <p:nvPr/>
        </p:nvSpPr>
        <p:spPr>
          <a:xfrm>
            <a:off x="4381500" y="4375729"/>
            <a:ext cx="2172390" cy="461665"/>
          </a:xfrm>
          <a:prstGeom prst="rect">
            <a:avLst/>
          </a:prstGeom>
          <a:noFill/>
        </p:spPr>
        <p:txBody>
          <a:bodyPr wrap="none" rtlCol="0">
            <a:spAutoFit/>
          </a:bodyPr>
          <a:lstStyle/>
          <a:p>
            <a:r>
              <a:rPr lang="en-US" sz="1200" dirty="0"/>
              <a:t>Install pseudo IJ1 Connector </a:t>
            </a:r>
          </a:p>
          <a:p>
            <a:r>
              <a:rPr lang="en-US" sz="1200" dirty="0"/>
              <a:t>somewhere here</a:t>
            </a:r>
          </a:p>
        </p:txBody>
      </p:sp>
      <p:sp>
        <p:nvSpPr>
          <p:cNvPr id="9" name="TextBox 8">
            <a:extLst>
              <a:ext uri="{FF2B5EF4-FFF2-40B4-BE49-F238E27FC236}">
                <a16:creationId xmlns:a16="http://schemas.microsoft.com/office/drawing/2014/main" id="{9F2377E0-542F-4EB1-A5FB-12E78DC2466E}"/>
              </a:ext>
            </a:extLst>
          </p:cNvPr>
          <p:cNvSpPr txBox="1"/>
          <p:nvPr/>
        </p:nvSpPr>
        <p:spPr>
          <a:xfrm>
            <a:off x="264493" y="2374823"/>
            <a:ext cx="1021433" cy="461665"/>
          </a:xfrm>
          <a:prstGeom prst="rect">
            <a:avLst/>
          </a:prstGeom>
          <a:noFill/>
        </p:spPr>
        <p:txBody>
          <a:bodyPr wrap="none" rtlCol="0">
            <a:spAutoFit/>
          </a:bodyPr>
          <a:lstStyle/>
          <a:p>
            <a:r>
              <a:rPr lang="en-US" sz="1200" dirty="0"/>
              <a:t>Need IEMU </a:t>
            </a:r>
          </a:p>
          <a:p>
            <a:r>
              <a:rPr lang="en-US" sz="1200" dirty="0"/>
              <a:t>Ready LED</a:t>
            </a:r>
          </a:p>
        </p:txBody>
      </p:sp>
      <p:sp>
        <p:nvSpPr>
          <p:cNvPr id="15" name="TextBox 14">
            <a:extLst>
              <a:ext uri="{FF2B5EF4-FFF2-40B4-BE49-F238E27FC236}">
                <a16:creationId xmlns:a16="http://schemas.microsoft.com/office/drawing/2014/main" id="{F38E73FF-2200-48E4-9C48-E747FF9ABA68}"/>
              </a:ext>
            </a:extLst>
          </p:cNvPr>
          <p:cNvSpPr txBox="1"/>
          <p:nvPr/>
        </p:nvSpPr>
        <p:spPr>
          <a:xfrm>
            <a:off x="72366" y="3290798"/>
            <a:ext cx="1439818" cy="461665"/>
          </a:xfrm>
          <a:prstGeom prst="rect">
            <a:avLst/>
          </a:prstGeom>
          <a:noFill/>
        </p:spPr>
        <p:txBody>
          <a:bodyPr wrap="none" rtlCol="0">
            <a:spAutoFit/>
          </a:bodyPr>
          <a:lstStyle/>
          <a:p>
            <a:r>
              <a:rPr lang="en-US" sz="1200" dirty="0"/>
              <a:t>Don’t need rest of </a:t>
            </a:r>
          </a:p>
          <a:p>
            <a:r>
              <a:rPr lang="en-US" sz="1200" dirty="0"/>
              <a:t>LED’s or Switches</a:t>
            </a:r>
          </a:p>
        </p:txBody>
      </p:sp>
      <p:cxnSp>
        <p:nvCxnSpPr>
          <p:cNvPr id="16" name="Straight Arrow Connector 15">
            <a:extLst>
              <a:ext uri="{FF2B5EF4-FFF2-40B4-BE49-F238E27FC236}">
                <a16:creationId xmlns:a16="http://schemas.microsoft.com/office/drawing/2014/main" id="{168A4789-CEE7-436E-A374-485FC5295619}"/>
              </a:ext>
            </a:extLst>
          </p:cNvPr>
          <p:cNvCxnSpPr>
            <a:cxnSpLocks/>
          </p:cNvCxnSpPr>
          <p:nvPr/>
        </p:nvCxnSpPr>
        <p:spPr>
          <a:xfrm flipV="1">
            <a:off x="655320" y="2468880"/>
            <a:ext cx="1813560" cy="777240"/>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EA2A793-01E5-4A6F-9103-A846DE9934FB}"/>
              </a:ext>
            </a:extLst>
          </p:cNvPr>
          <p:cNvCxnSpPr>
            <a:cxnSpLocks/>
          </p:cNvCxnSpPr>
          <p:nvPr/>
        </p:nvCxnSpPr>
        <p:spPr>
          <a:xfrm flipV="1">
            <a:off x="645931" y="2187718"/>
            <a:ext cx="6714989" cy="1058402"/>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A09F9CD-FD3C-4F44-88D7-C1BC61BA9BC5}"/>
              </a:ext>
            </a:extLst>
          </p:cNvPr>
          <p:cNvCxnSpPr>
            <a:cxnSpLocks/>
          </p:cNvCxnSpPr>
          <p:nvPr/>
        </p:nvCxnSpPr>
        <p:spPr>
          <a:xfrm flipH="1" flipV="1">
            <a:off x="3383280" y="3544714"/>
            <a:ext cx="1731232" cy="23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A52FE2-D0C0-49B0-AF67-21EF6A6F8964}"/>
              </a:ext>
            </a:extLst>
          </p:cNvPr>
          <p:cNvSpPr txBox="1"/>
          <p:nvPr/>
        </p:nvSpPr>
        <p:spPr>
          <a:xfrm>
            <a:off x="2468880" y="3233498"/>
            <a:ext cx="1268296" cy="461665"/>
          </a:xfrm>
          <a:prstGeom prst="rect">
            <a:avLst/>
          </a:prstGeom>
          <a:noFill/>
        </p:spPr>
        <p:txBody>
          <a:bodyPr wrap="none" rtlCol="0">
            <a:spAutoFit/>
          </a:bodyPr>
          <a:lstStyle/>
          <a:p>
            <a:r>
              <a:rPr lang="en-US" sz="1200" dirty="0"/>
              <a:t>Move air intake </a:t>
            </a:r>
          </a:p>
          <a:p>
            <a:r>
              <a:rPr lang="en-US" sz="1200" dirty="0"/>
              <a:t>to the left</a:t>
            </a:r>
          </a:p>
        </p:txBody>
      </p:sp>
      <p:sp>
        <p:nvSpPr>
          <p:cNvPr id="26" name="Oval 25">
            <a:extLst>
              <a:ext uri="{FF2B5EF4-FFF2-40B4-BE49-F238E27FC236}">
                <a16:creationId xmlns:a16="http://schemas.microsoft.com/office/drawing/2014/main" id="{C9F2F5DA-ADCC-491F-B505-8B1F3E523D42}"/>
              </a:ext>
            </a:extLst>
          </p:cNvPr>
          <p:cNvSpPr/>
          <p:nvPr/>
        </p:nvSpPr>
        <p:spPr>
          <a:xfrm>
            <a:off x="6338182" y="2292699"/>
            <a:ext cx="1268296" cy="11484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EA-IMU Interface Connector</a:t>
            </a:r>
          </a:p>
        </p:txBody>
      </p:sp>
      <p:cxnSp>
        <p:nvCxnSpPr>
          <p:cNvPr id="28" name="Straight Arrow Connector 27">
            <a:extLst>
              <a:ext uri="{FF2B5EF4-FFF2-40B4-BE49-F238E27FC236}">
                <a16:creationId xmlns:a16="http://schemas.microsoft.com/office/drawing/2014/main" id="{FB75CE8E-5950-4BF3-84FA-8B681B26D3AD}"/>
              </a:ext>
            </a:extLst>
          </p:cNvPr>
          <p:cNvCxnSpPr>
            <a:cxnSpLocks/>
          </p:cNvCxnSpPr>
          <p:nvPr/>
        </p:nvCxnSpPr>
        <p:spPr>
          <a:xfrm flipV="1">
            <a:off x="4935418" y="3267657"/>
            <a:ext cx="1564544" cy="1108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6854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Need a new or slightly modified rear panel</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14</a:t>
            </a:fld>
            <a:endParaRPr lang="en-US" dirty="0"/>
          </a:p>
        </p:txBody>
      </p:sp>
      <p:pic>
        <p:nvPicPr>
          <p:cNvPr id="5" name="Picture 4" descr="A picture containing control panel, miller&#10;&#10;Description automatically generated">
            <a:extLst>
              <a:ext uri="{FF2B5EF4-FFF2-40B4-BE49-F238E27FC236}">
                <a16:creationId xmlns:a16="http://schemas.microsoft.com/office/drawing/2014/main" id="{2F7572D0-B5D6-4E7E-9C40-659CFBB5CD8C}"/>
              </a:ext>
            </a:extLst>
          </p:cNvPr>
          <p:cNvPicPr>
            <a:picLocks noChangeAspect="1"/>
          </p:cNvPicPr>
          <p:nvPr/>
        </p:nvPicPr>
        <p:blipFill rotWithShape="1">
          <a:blip r:embed="rId2"/>
          <a:srcRect t="10840" b="26870"/>
          <a:stretch/>
        </p:blipFill>
        <p:spPr>
          <a:xfrm rot="10800000">
            <a:off x="1952574" y="1134163"/>
            <a:ext cx="6858000" cy="3203890"/>
          </a:xfrm>
          <a:prstGeom prst="rect">
            <a:avLst/>
          </a:prstGeom>
        </p:spPr>
      </p:pic>
      <p:cxnSp>
        <p:nvCxnSpPr>
          <p:cNvPr id="6" name="Straight Arrow Connector 5">
            <a:extLst>
              <a:ext uri="{FF2B5EF4-FFF2-40B4-BE49-F238E27FC236}">
                <a16:creationId xmlns:a16="http://schemas.microsoft.com/office/drawing/2014/main" id="{F9EB2EDE-0667-4A09-AF15-8834018207FA}"/>
              </a:ext>
            </a:extLst>
          </p:cNvPr>
          <p:cNvCxnSpPr>
            <a:cxnSpLocks/>
          </p:cNvCxnSpPr>
          <p:nvPr/>
        </p:nvCxnSpPr>
        <p:spPr>
          <a:xfrm flipV="1">
            <a:off x="1760220" y="2584572"/>
            <a:ext cx="1297254" cy="311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8F9B182-BEAD-4359-A016-25F609F64953}"/>
              </a:ext>
            </a:extLst>
          </p:cNvPr>
          <p:cNvSpPr txBox="1"/>
          <p:nvPr/>
        </p:nvSpPr>
        <p:spPr>
          <a:xfrm>
            <a:off x="168543" y="2588382"/>
            <a:ext cx="1591677" cy="646331"/>
          </a:xfrm>
          <a:prstGeom prst="rect">
            <a:avLst/>
          </a:prstGeom>
          <a:solidFill>
            <a:schemeClr val="bg1"/>
          </a:solidFill>
        </p:spPr>
        <p:txBody>
          <a:bodyPr wrap="square" rtlCol="0">
            <a:spAutoFit/>
          </a:bodyPr>
          <a:lstStyle/>
          <a:p>
            <a:r>
              <a:rPr lang="en-US" sz="1200" dirty="0"/>
              <a:t>Use this connector for power interfaces to CHROMA Loads</a:t>
            </a:r>
          </a:p>
        </p:txBody>
      </p:sp>
      <p:sp>
        <p:nvSpPr>
          <p:cNvPr id="8" name="TextBox 7">
            <a:extLst>
              <a:ext uri="{FF2B5EF4-FFF2-40B4-BE49-F238E27FC236}">
                <a16:creationId xmlns:a16="http://schemas.microsoft.com/office/drawing/2014/main" id="{933F79A1-3C66-4B1C-909C-5CE544F45289}"/>
              </a:ext>
            </a:extLst>
          </p:cNvPr>
          <p:cNvSpPr txBox="1"/>
          <p:nvPr/>
        </p:nvSpPr>
        <p:spPr>
          <a:xfrm>
            <a:off x="333426" y="3828869"/>
            <a:ext cx="1229276" cy="461665"/>
          </a:xfrm>
          <a:prstGeom prst="rect">
            <a:avLst/>
          </a:prstGeom>
          <a:noFill/>
        </p:spPr>
        <p:txBody>
          <a:bodyPr wrap="square" rtlCol="0">
            <a:spAutoFit/>
          </a:bodyPr>
          <a:lstStyle/>
          <a:p>
            <a:r>
              <a:rPr lang="en-US" sz="1200" dirty="0"/>
              <a:t>Don’t need this Connector</a:t>
            </a:r>
          </a:p>
        </p:txBody>
      </p:sp>
      <p:cxnSp>
        <p:nvCxnSpPr>
          <p:cNvPr id="9" name="Straight Arrow Connector 8">
            <a:extLst>
              <a:ext uri="{FF2B5EF4-FFF2-40B4-BE49-F238E27FC236}">
                <a16:creationId xmlns:a16="http://schemas.microsoft.com/office/drawing/2014/main" id="{39FB16EC-1237-4A8C-8C9E-FC7CD7D6C543}"/>
              </a:ext>
            </a:extLst>
          </p:cNvPr>
          <p:cNvCxnSpPr>
            <a:cxnSpLocks/>
            <a:stCxn id="8" idx="3"/>
          </p:cNvCxnSpPr>
          <p:nvPr/>
        </p:nvCxnSpPr>
        <p:spPr>
          <a:xfrm flipV="1">
            <a:off x="1562702" y="3637354"/>
            <a:ext cx="1805939" cy="422348"/>
          </a:xfrm>
          <a:prstGeom prst="straightConnector1">
            <a:avLst/>
          </a:prstGeom>
          <a:ln>
            <a:solidFill>
              <a:srgbClr val="1118FF"/>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64A6FD6-5758-43B6-AD3E-178CA91B270B}"/>
              </a:ext>
            </a:extLst>
          </p:cNvPr>
          <p:cNvCxnSpPr>
            <a:cxnSpLocks/>
          </p:cNvCxnSpPr>
          <p:nvPr/>
        </p:nvCxnSpPr>
        <p:spPr>
          <a:xfrm flipV="1">
            <a:off x="3933876" y="3914669"/>
            <a:ext cx="1411554" cy="5777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7D8A1DE-FAA5-4674-8663-923091A9B3F5}"/>
              </a:ext>
            </a:extLst>
          </p:cNvPr>
          <p:cNvSpPr/>
          <p:nvPr/>
        </p:nvSpPr>
        <p:spPr>
          <a:xfrm>
            <a:off x="5387340" y="3810000"/>
            <a:ext cx="731520" cy="1598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5811D17-D452-4787-9AF5-B74DEDD3E9DB}"/>
              </a:ext>
            </a:extLst>
          </p:cNvPr>
          <p:cNvSpPr txBox="1"/>
          <p:nvPr/>
        </p:nvSpPr>
        <p:spPr>
          <a:xfrm>
            <a:off x="2669280" y="4529837"/>
            <a:ext cx="4737360" cy="461665"/>
          </a:xfrm>
          <a:prstGeom prst="rect">
            <a:avLst/>
          </a:prstGeom>
          <a:noFill/>
        </p:spPr>
        <p:txBody>
          <a:bodyPr wrap="square" rtlCol="0">
            <a:spAutoFit/>
          </a:bodyPr>
          <a:lstStyle/>
          <a:p>
            <a:r>
              <a:rPr lang="en-US" sz="1200" dirty="0"/>
              <a:t>Cut a slot in here to loop and feed J1T VHDCI cable to IEMU  Interface card.  Probably you would need a shorter  VHDCI Cable</a:t>
            </a:r>
          </a:p>
        </p:txBody>
      </p:sp>
    </p:spTree>
    <p:extLst>
      <p:ext uri="{BB962C8B-B14F-4D97-AF65-F5344CB8AC3E}">
        <p14:creationId xmlns:p14="http://schemas.microsoft.com/office/powerpoint/2010/main" val="421572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IEMU Interface Card I/O Connectors</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15</a:t>
            </a:fld>
            <a:endParaRPr lang="en-US" dirty="0"/>
          </a:p>
        </p:txBody>
      </p:sp>
      <p:pic>
        <p:nvPicPr>
          <p:cNvPr id="5" name="Picture 4" descr="A picture containing electronics, circuit&#10;&#10;Description automatically generated">
            <a:extLst>
              <a:ext uri="{FF2B5EF4-FFF2-40B4-BE49-F238E27FC236}">
                <a16:creationId xmlns:a16="http://schemas.microsoft.com/office/drawing/2014/main" id="{F508293E-2E57-457E-9E31-3FD649028D59}"/>
              </a:ext>
            </a:extLst>
          </p:cNvPr>
          <p:cNvPicPr>
            <a:picLocks noChangeAspect="1"/>
          </p:cNvPicPr>
          <p:nvPr/>
        </p:nvPicPr>
        <p:blipFill rotWithShape="1">
          <a:blip r:embed="rId2"/>
          <a:srcRect t="14176"/>
          <a:stretch/>
        </p:blipFill>
        <p:spPr>
          <a:xfrm>
            <a:off x="2243433" y="942269"/>
            <a:ext cx="5865073" cy="3775214"/>
          </a:xfrm>
          <a:prstGeom prst="rect">
            <a:avLst/>
          </a:prstGeom>
        </p:spPr>
      </p:pic>
      <p:cxnSp>
        <p:nvCxnSpPr>
          <p:cNvPr id="6" name="Straight Arrow Connector 5">
            <a:extLst>
              <a:ext uri="{FF2B5EF4-FFF2-40B4-BE49-F238E27FC236}">
                <a16:creationId xmlns:a16="http://schemas.microsoft.com/office/drawing/2014/main" id="{67D657D8-A5A5-4DD5-BC5F-056219E75011}"/>
              </a:ext>
            </a:extLst>
          </p:cNvPr>
          <p:cNvCxnSpPr>
            <a:cxnSpLocks/>
          </p:cNvCxnSpPr>
          <p:nvPr/>
        </p:nvCxnSpPr>
        <p:spPr>
          <a:xfrm flipV="1">
            <a:off x="1897380" y="2926194"/>
            <a:ext cx="1276354" cy="709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5CD94E1-B19F-4A87-A990-76DD1A069D8E}"/>
              </a:ext>
            </a:extLst>
          </p:cNvPr>
          <p:cNvSpPr txBox="1"/>
          <p:nvPr/>
        </p:nvSpPr>
        <p:spPr>
          <a:xfrm>
            <a:off x="2359836" y="3959428"/>
            <a:ext cx="1768645" cy="646331"/>
          </a:xfrm>
          <a:prstGeom prst="rect">
            <a:avLst/>
          </a:prstGeom>
          <a:solidFill>
            <a:schemeClr val="bg1"/>
          </a:solidFill>
        </p:spPr>
        <p:txBody>
          <a:bodyPr wrap="square" rtlCol="0">
            <a:spAutoFit/>
          </a:bodyPr>
          <a:lstStyle/>
          <a:p>
            <a:r>
              <a:rPr lang="en-US" sz="1200" dirty="0"/>
              <a:t>VHDCI Connector and interface to IAM J1T Connector</a:t>
            </a:r>
          </a:p>
        </p:txBody>
      </p:sp>
      <p:sp>
        <p:nvSpPr>
          <p:cNvPr id="8" name="TextBox 7">
            <a:extLst>
              <a:ext uri="{FF2B5EF4-FFF2-40B4-BE49-F238E27FC236}">
                <a16:creationId xmlns:a16="http://schemas.microsoft.com/office/drawing/2014/main" id="{11034B48-811C-4484-9EA5-87EB3BDF1D15}"/>
              </a:ext>
            </a:extLst>
          </p:cNvPr>
          <p:cNvSpPr txBox="1"/>
          <p:nvPr/>
        </p:nvSpPr>
        <p:spPr>
          <a:xfrm>
            <a:off x="245138" y="3345372"/>
            <a:ext cx="1768645" cy="830997"/>
          </a:xfrm>
          <a:prstGeom prst="rect">
            <a:avLst/>
          </a:prstGeom>
          <a:noFill/>
        </p:spPr>
        <p:txBody>
          <a:bodyPr wrap="square" rtlCol="0">
            <a:spAutoFit/>
          </a:bodyPr>
          <a:lstStyle/>
          <a:p>
            <a:r>
              <a:rPr lang="en-US" sz="1200" dirty="0"/>
              <a:t>Use DB25 Connector to feed EA-IMU signals, and copy of 30VSB and 50V power</a:t>
            </a:r>
          </a:p>
        </p:txBody>
      </p:sp>
      <p:cxnSp>
        <p:nvCxnSpPr>
          <p:cNvPr id="9" name="Straight Arrow Connector 8">
            <a:extLst>
              <a:ext uri="{FF2B5EF4-FFF2-40B4-BE49-F238E27FC236}">
                <a16:creationId xmlns:a16="http://schemas.microsoft.com/office/drawing/2014/main" id="{6134EBF9-96EF-4C94-90E4-B9F644FA22E5}"/>
              </a:ext>
            </a:extLst>
          </p:cNvPr>
          <p:cNvCxnSpPr>
            <a:cxnSpLocks/>
          </p:cNvCxnSpPr>
          <p:nvPr/>
        </p:nvCxnSpPr>
        <p:spPr>
          <a:xfrm flipV="1">
            <a:off x="2827020" y="3142734"/>
            <a:ext cx="1313252" cy="7990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0A055B-C219-41C9-B854-EBB3F1BB710C}"/>
              </a:ext>
            </a:extLst>
          </p:cNvPr>
          <p:cNvSpPr/>
          <p:nvPr/>
        </p:nvSpPr>
        <p:spPr>
          <a:xfrm>
            <a:off x="3422425" y="1201745"/>
            <a:ext cx="188914"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10CC927-7249-448A-A364-56A2CCFDAE1A}"/>
              </a:ext>
            </a:extLst>
          </p:cNvPr>
          <p:cNvCxnSpPr>
            <a:cxnSpLocks/>
          </p:cNvCxnSpPr>
          <p:nvPr/>
        </p:nvCxnSpPr>
        <p:spPr>
          <a:xfrm flipV="1">
            <a:off x="1897380" y="1408678"/>
            <a:ext cx="1494842" cy="627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F754EE5-4067-468F-AD33-27F2C2E4E0E4}"/>
              </a:ext>
            </a:extLst>
          </p:cNvPr>
          <p:cNvSpPr txBox="1"/>
          <p:nvPr/>
        </p:nvSpPr>
        <p:spPr>
          <a:xfrm>
            <a:off x="310142" y="1746666"/>
            <a:ext cx="1668271" cy="830997"/>
          </a:xfrm>
          <a:prstGeom prst="rect">
            <a:avLst/>
          </a:prstGeom>
          <a:solidFill>
            <a:schemeClr val="bg1"/>
          </a:solidFill>
        </p:spPr>
        <p:txBody>
          <a:bodyPr wrap="square" rtlCol="0">
            <a:spAutoFit/>
          </a:bodyPr>
          <a:lstStyle/>
          <a:p>
            <a:r>
              <a:rPr lang="en-US" sz="1200" dirty="0"/>
              <a:t>New Connector to accept former IAM to SPM +12V and I2C signals</a:t>
            </a:r>
          </a:p>
        </p:txBody>
      </p:sp>
      <p:sp>
        <p:nvSpPr>
          <p:cNvPr id="13" name="TextBox 12">
            <a:extLst>
              <a:ext uri="{FF2B5EF4-FFF2-40B4-BE49-F238E27FC236}">
                <a16:creationId xmlns:a16="http://schemas.microsoft.com/office/drawing/2014/main" id="{84C76D90-C7AE-4AD6-8022-751F268F75CE}"/>
              </a:ext>
            </a:extLst>
          </p:cNvPr>
          <p:cNvSpPr txBox="1"/>
          <p:nvPr/>
        </p:nvSpPr>
        <p:spPr>
          <a:xfrm>
            <a:off x="3594059" y="1567505"/>
            <a:ext cx="2581156" cy="584775"/>
          </a:xfrm>
          <a:prstGeom prst="rect">
            <a:avLst/>
          </a:prstGeom>
          <a:solidFill>
            <a:schemeClr val="bg1"/>
          </a:solidFill>
        </p:spPr>
        <p:txBody>
          <a:bodyPr wrap="none" rtlCol="0">
            <a:spAutoFit/>
          </a:bodyPr>
          <a:lstStyle/>
          <a:p>
            <a:r>
              <a:rPr lang="en-US" sz="1600" dirty="0"/>
              <a:t>New EIMU Interface Card </a:t>
            </a:r>
          </a:p>
          <a:p>
            <a:r>
              <a:rPr lang="en-US" sz="1600" dirty="0"/>
              <a:t>in place of PSM module</a:t>
            </a:r>
          </a:p>
        </p:txBody>
      </p:sp>
    </p:spTree>
    <p:extLst>
      <p:ext uri="{BB962C8B-B14F-4D97-AF65-F5344CB8AC3E}">
        <p14:creationId xmlns:p14="http://schemas.microsoft.com/office/powerpoint/2010/main" val="192308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Emulator Design – Inch-stones</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16</a:t>
            </a:fld>
            <a:endParaRPr lang="en-US" dirty="0"/>
          </a:p>
        </p:txBody>
      </p:sp>
      <p:sp>
        <p:nvSpPr>
          <p:cNvPr id="4" name="TextBox 3">
            <a:extLst>
              <a:ext uri="{FF2B5EF4-FFF2-40B4-BE49-F238E27FC236}">
                <a16:creationId xmlns:a16="http://schemas.microsoft.com/office/drawing/2014/main" id="{6510C640-5AE6-193C-DCC0-1BCA9BD46843}"/>
              </a:ext>
            </a:extLst>
          </p:cNvPr>
          <p:cNvSpPr txBox="1"/>
          <p:nvPr/>
        </p:nvSpPr>
        <p:spPr>
          <a:xfrm>
            <a:off x="772160" y="1124373"/>
            <a:ext cx="7358897" cy="3139321"/>
          </a:xfrm>
          <a:prstGeom prst="rect">
            <a:avLst/>
          </a:prstGeom>
          <a:noFill/>
        </p:spPr>
        <p:txBody>
          <a:bodyPr wrap="square" rtlCol="0">
            <a:spAutoFit/>
          </a:bodyPr>
          <a:lstStyle/>
          <a:p>
            <a:pPr marL="285750" indent="-285750">
              <a:buFont typeface="Wingdings" panose="05000000000000000000" pitchFamily="2" charset="2"/>
              <a:buChar char="q"/>
            </a:pPr>
            <a:r>
              <a:rPr lang="en-US" b="1" dirty="0"/>
              <a:t>Define requirements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Define concept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Identify architecture options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Complete cost-benefit analysis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Define architecture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Create implementation plan</a:t>
            </a:r>
          </a:p>
        </p:txBody>
      </p:sp>
    </p:spTree>
    <p:extLst>
      <p:ext uri="{BB962C8B-B14F-4D97-AF65-F5344CB8AC3E}">
        <p14:creationId xmlns:p14="http://schemas.microsoft.com/office/powerpoint/2010/main" val="1544005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17</a:t>
            </a:fld>
            <a:endParaRPr lang="en-US" dirty="0"/>
          </a:p>
        </p:txBody>
      </p:sp>
      <p:sp>
        <p:nvSpPr>
          <p:cNvPr id="4" name="Content Placeholder 1">
            <a:extLst>
              <a:ext uri="{FF2B5EF4-FFF2-40B4-BE49-F238E27FC236}">
                <a16:creationId xmlns:a16="http://schemas.microsoft.com/office/drawing/2014/main" id="{DA29E7CA-5B5F-12FC-1316-916DD85CBA82}"/>
              </a:ext>
            </a:extLst>
          </p:cNvPr>
          <p:cNvSpPr txBox="1">
            <a:spLocks/>
          </p:cNvSpPr>
          <p:nvPr/>
        </p:nvSpPr>
        <p:spPr>
          <a:xfrm>
            <a:off x="666846" y="1070187"/>
            <a:ext cx="7657581" cy="375382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Identify stakeholder/needs and start defining emulator requirements</a:t>
            </a:r>
          </a:p>
          <a:p>
            <a:pPr lvl="1"/>
            <a:r>
              <a:rPr lang="en-US" sz="1200" dirty="0"/>
              <a:t>PDU SCR slides show some possible HWIL configurations</a:t>
            </a:r>
          </a:p>
          <a:p>
            <a:pPr lvl="1"/>
            <a:endParaRPr lang="en-US" sz="1200" dirty="0"/>
          </a:p>
          <a:p>
            <a:endParaRPr lang="en-US" sz="1600" dirty="0"/>
          </a:p>
          <a:p>
            <a:endParaRPr lang="en-US" sz="1600" dirty="0"/>
          </a:p>
          <a:p>
            <a:r>
              <a:rPr lang="en-US" sz="1600" dirty="0"/>
              <a:t>Start learning about RASP accelerometer design</a:t>
            </a:r>
          </a:p>
          <a:p>
            <a:pPr lvl="1"/>
            <a:r>
              <a:rPr lang="en-US" sz="1200" dirty="0"/>
              <a:t>Requested documentation from Tristan </a:t>
            </a:r>
            <a:r>
              <a:rPr lang="en-US" sz="1200" dirty="0" err="1"/>
              <a:t>Applefeldt</a:t>
            </a:r>
            <a:r>
              <a:rPr lang="en-US" sz="1200" dirty="0"/>
              <a:t>/Karl Twelker</a:t>
            </a:r>
          </a:p>
          <a:p>
            <a:pPr lvl="1"/>
            <a:endParaRPr lang="en-US" sz="1200" dirty="0"/>
          </a:p>
          <a:p>
            <a:pPr lvl="1"/>
            <a:endParaRPr lang="en-US" sz="1200" dirty="0"/>
          </a:p>
          <a:p>
            <a:r>
              <a:rPr lang="en-US" sz="1600" dirty="0"/>
              <a:t>Survey of COTS parts/software for new emulator</a:t>
            </a:r>
          </a:p>
        </p:txBody>
      </p:sp>
    </p:spTree>
    <p:extLst>
      <p:ext uri="{BB962C8B-B14F-4D97-AF65-F5344CB8AC3E}">
        <p14:creationId xmlns:p14="http://schemas.microsoft.com/office/powerpoint/2010/main" val="3808959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236F-5D24-6D13-3F3B-5A2E7E873EFC}"/>
              </a:ext>
            </a:extLst>
          </p:cNvPr>
          <p:cNvSpPr>
            <a:spLocks noGrp="1"/>
          </p:cNvSpPr>
          <p:nvPr>
            <p:ph type="title"/>
          </p:nvPr>
        </p:nvSpPr>
        <p:spPr/>
        <p:txBody>
          <a:bodyPr>
            <a:normAutofit fontScale="90000"/>
          </a:bodyPr>
          <a:lstStyle/>
          <a:p>
            <a:r>
              <a:rPr lang="en-US" dirty="0"/>
              <a:t>Backup Slides</a:t>
            </a:r>
          </a:p>
        </p:txBody>
      </p:sp>
    </p:spTree>
    <p:extLst>
      <p:ext uri="{BB962C8B-B14F-4D97-AF65-F5344CB8AC3E}">
        <p14:creationId xmlns:p14="http://schemas.microsoft.com/office/powerpoint/2010/main" val="4276270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p:txBody>
          <a:bodyPr/>
          <a:lstStyle/>
          <a:p>
            <a:r>
              <a:rPr lang="en-US" dirty="0"/>
              <a:t>IMU Emulator Function (1 of 3)</a:t>
            </a:r>
          </a:p>
        </p:txBody>
      </p:sp>
      <p:sp>
        <p:nvSpPr>
          <p:cNvPr id="3" name="Text Placeholder 2">
            <a:extLst>
              <a:ext uri="{FF2B5EF4-FFF2-40B4-BE49-F238E27FC236}">
                <a16:creationId xmlns:a16="http://schemas.microsoft.com/office/drawing/2014/main" id="{BA16DC6B-E01F-4BB4-A6D6-6778B38B00E6}"/>
              </a:ext>
            </a:extLst>
          </p:cNvPr>
          <p:cNvSpPr>
            <a:spLocks noGrp="1"/>
          </p:cNvSpPr>
          <p:nvPr>
            <p:ph type="body" sz="quarter" idx="15"/>
          </p:nvPr>
        </p:nvSpPr>
        <p:spPr>
          <a:xfrm>
            <a:off x="460466" y="1067855"/>
            <a:ext cx="8223068" cy="3593822"/>
          </a:xfrm>
        </p:spPr>
        <p:txBody>
          <a:bodyPr/>
          <a:lstStyle/>
          <a:p>
            <a:pPr>
              <a:spcBef>
                <a:spcPts val="600"/>
              </a:spcBef>
            </a:pPr>
            <a:r>
              <a:rPr lang="en-US" dirty="0"/>
              <a:t>Terminate GS EA 47 MHz Ref-Clk.  IMU emulator (IEMU) will terminate GS </a:t>
            </a:r>
            <a:r>
              <a:rPr lang="en-US" dirty="0" err="1"/>
              <a:t>Ref_Clk</a:t>
            </a:r>
            <a:r>
              <a:rPr lang="en-US" dirty="0"/>
              <a:t> and uses internal 47 MHz </a:t>
            </a:r>
            <a:r>
              <a:rPr lang="en-US" dirty="0" err="1"/>
              <a:t>clk</a:t>
            </a:r>
            <a:r>
              <a:rPr lang="en-US" dirty="0"/>
              <a:t> for operation.</a:t>
            </a:r>
          </a:p>
          <a:p>
            <a:pPr>
              <a:spcBef>
                <a:spcPts val="600"/>
              </a:spcBef>
            </a:pPr>
            <a:r>
              <a:rPr lang="en-US" dirty="0"/>
              <a:t>Receive FC GIE/Break </a:t>
            </a:r>
            <a:r>
              <a:rPr lang="en-US" dirty="0" err="1"/>
              <a:t>discrete’s</a:t>
            </a:r>
            <a:r>
              <a:rPr lang="en-US" dirty="0"/>
              <a:t>. Based on the state of GIE and Break emulate IMU prelaunch, post launch (flight), and in-flight recovery operation.</a:t>
            </a:r>
          </a:p>
          <a:p>
            <a:pPr>
              <a:spcBef>
                <a:spcPts val="600"/>
              </a:spcBef>
            </a:pPr>
            <a:r>
              <a:rPr lang="en-US" dirty="0"/>
              <a:t>Synchronize with GS EA, establish TDMA communication with GS EA via SSDN interfaces and protocol. Use CME HUB HDL</a:t>
            </a:r>
          </a:p>
          <a:p>
            <a:pPr>
              <a:spcBef>
                <a:spcPts val="600"/>
              </a:spcBef>
            </a:pPr>
            <a:r>
              <a:rPr lang="en-US" dirty="0"/>
              <a:t>Receive and process EA-to-IMU EA PFI signal (GS distributed Reset).  </a:t>
            </a:r>
          </a:p>
          <a:p>
            <a:pPr>
              <a:spcBef>
                <a:spcPts val="600"/>
              </a:spcBef>
            </a:pPr>
            <a:r>
              <a:rPr lang="en-US" dirty="0"/>
              <a:t>Generate IMU-to-EA  PFI-Req signal (IMU is requesting system reset)</a:t>
            </a:r>
          </a:p>
          <a:p>
            <a:pPr>
              <a:spcBef>
                <a:spcPts val="600"/>
              </a:spcBef>
            </a:pPr>
            <a:r>
              <a:rPr lang="en-US" dirty="0"/>
              <a:t>Process GS EA PFI signal (IMU comes out or goes to reset).</a:t>
            </a:r>
          </a:p>
          <a:p>
            <a:pPr>
              <a:spcBef>
                <a:spcPts val="600"/>
              </a:spcBef>
            </a:pPr>
            <a:r>
              <a:rPr lang="en-US" dirty="0"/>
              <a:t>Generate and distribute IMU-to-EA  </a:t>
            </a:r>
            <a:r>
              <a:rPr lang="en-US" dirty="0" err="1"/>
              <a:t>PFI_Req</a:t>
            </a:r>
            <a:r>
              <a:rPr lang="en-US" dirty="0"/>
              <a:t> signal (IMU requesting Reset from EA)</a:t>
            </a:r>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19</a:t>
            </a:fld>
            <a:endParaRPr lang="en-US" dirty="0"/>
          </a:p>
        </p:txBody>
      </p:sp>
    </p:spTree>
    <p:extLst>
      <p:ext uri="{BB962C8B-B14F-4D97-AF65-F5344CB8AC3E}">
        <p14:creationId xmlns:p14="http://schemas.microsoft.com/office/powerpoint/2010/main" val="211069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CCA2A-B3A2-43FD-8843-888BF617F77C}"/>
              </a:ext>
            </a:extLst>
          </p:cNvPr>
          <p:cNvSpPr>
            <a:spLocks noGrp="1"/>
          </p:cNvSpPr>
          <p:nvPr>
            <p:ph idx="1"/>
          </p:nvPr>
        </p:nvSpPr>
        <p:spPr>
          <a:xfrm>
            <a:off x="666846" y="1021628"/>
            <a:ext cx="7657581" cy="3802387"/>
          </a:xfrm>
        </p:spPr>
        <p:txBody>
          <a:bodyPr>
            <a:normAutofit/>
          </a:bodyPr>
          <a:lstStyle/>
          <a:p>
            <a:r>
              <a:rPr lang="en-US" sz="1600" dirty="0"/>
              <a:t>New staff member in FPGA/HDL area – Jeff Stearns</a:t>
            </a:r>
          </a:p>
          <a:p>
            <a:pPr marL="0" indent="0">
              <a:buNone/>
            </a:pPr>
            <a:endParaRPr lang="en-US" sz="1600" dirty="0"/>
          </a:p>
          <a:p>
            <a:r>
              <a:rPr lang="en-US" sz="1600" dirty="0"/>
              <a:t>For today – reviewing most recent emulator builds at Draper (GCAPS/ICAPS)</a:t>
            </a:r>
          </a:p>
          <a:p>
            <a:pPr lvl="1"/>
            <a:endParaRPr lang="en-US" sz="1600" dirty="0"/>
          </a:p>
          <a:p>
            <a:r>
              <a:rPr lang="en-US" sz="1600" dirty="0"/>
              <a:t>SMEs please feel free to weigh in while going through this</a:t>
            </a:r>
          </a:p>
          <a:p>
            <a:endParaRPr lang="en-US" sz="1600" dirty="0"/>
          </a:p>
          <a:p>
            <a:r>
              <a:rPr lang="en-US" sz="1600" dirty="0"/>
              <a:t>Requested information on RASP sensor – first candidate for emulator prototype</a:t>
            </a:r>
          </a:p>
        </p:txBody>
      </p:sp>
      <p:sp>
        <p:nvSpPr>
          <p:cNvPr id="3" name="Title 2">
            <a:extLst>
              <a:ext uri="{FF2B5EF4-FFF2-40B4-BE49-F238E27FC236}">
                <a16:creationId xmlns:a16="http://schemas.microsoft.com/office/drawing/2014/main" id="{05D43C9B-1365-4B25-8EEE-F18A44F2B1EE}"/>
              </a:ext>
            </a:extLst>
          </p:cNvPr>
          <p:cNvSpPr>
            <a:spLocks noGrp="1"/>
          </p:cNvSpPr>
          <p:nvPr>
            <p:ph type="title"/>
          </p:nvPr>
        </p:nvSpPr>
        <p:spPr/>
        <p:txBody>
          <a:bodyPr/>
          <a:lstStyle/>
          <a:p>
            <a:r>
              <a:rPr lang="en-US" dirty="0"/>
              <a:t>Key Messages</a:t>
            </a:r>
          </a:p>
        </p:txBody>
      </p:sp>
      <p:sp>
        <p:nvSpPr>
          <p:cNvPr id="4" name="Slide Number Placeholder 3">
            <a:extLst>
              <a:ext uri="{FF2B5EF4-FFF2-40B4-BE49-F238E27FC236}">
                <a16:creationId xmlns:a16="http://schemas.microsoft.com/office/drawing/2014/main" id="{AE87CA1F-4BEA-4D2F-9436-C77858DF3010}"/>
              </a:ext>
            </a:extLst>
          </p:cNvPr>
          <p:cNvSpPr>
            <a:spLocks noGrp="1"/>
          </p:cNvSpPr>
          <p:nvPr>
            <p:ph type="sldNum" sz="quarter" idx="4"/>
          </p:nvPr>
        </p:nvSpPr>
        <p:spPr/>
        <p:txBody>
          <a:bodyPr/>
          <a:lstStyle/>
          <a:p>
            <a:fld id="{532E5815-A8B8-3248-99F0-470F41FB048B}" type="slidenum">
              <a:rPr lang="en-US" smtClean="0"/>
              <a:pPr/>
              <a:t>2</a:t>
            </a:fld>
            <a:endParaRPr lang="en-US" dirty="0"/>
          </a:p>
        </p:txBody>
      </p:sp>
    </p:spTree>
    <p:extLst>
      <p:ext uri="{BB962C8B-B14F-4D97-AF65-F5344CB8AC3E}">
        <p14:creationId xmlns:p14="http://schemas.microsoft.com/office/powerpoint/2010/main" val="1679869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p:txBody>
          <a:bodyPr/>
          <a:lstStyle/>
          <a:p>
            <a:r>
              <a:rPr lang="en-US" dirty="0"/>
              <a:t>IMU Emulator Function (2 of 3)</a:t>
            </a:r>
          </a:p>
        </p:txBody>
      </p:sp>
      <p:sp>
        <p:nvSpPr>
          <p:cNvPr id="3" name="Text Placeholder 2">
            <a:extLst>
              <a:ext uri="{FF2B5EF4-FFF2-40B4-BE49-F238E27FC236}">
                <a16:creationId xmlns:a16="http://schemas.microsoft.com/office/drawing/2014/main" id="{BA16DC6B-E01F-4BB4-A6D6-6778B38B00E6}"/>
              </a:ext>
            </a:extLst>
          </p:cNvPr>
          <p:cNvSpPr>
            <a:spLocks noGrp="1"/>
          </p:cNvSpPr>
          <p:nvPr>
            <p:ph type="body" sz="quarter" idx="15"/>
          </p:nvPr>
        </p:nvSpPr>
        <p:spPr>
          <a:xfrm>
            <a:off x="470263" y="1013076"/>
            <a:ext cx="8223068" cy="3517650"/>
          </a:xfrm>
        </p:spPr>
        <p:txBody>
          <a:bodyPr/>
          <a:lstStyle/>
          <a:p>
            <a:pPr>
              <a:spcBef>
                <a:spcPts val="600"/>
              </a:spcBef>
            </a:pPr>
            <a:r>
              <a:rPr lang="en-US" dirty="0"/>
              <a:t>Generate and distribute System Temperature Monitor (STM) tone.</a:t>
            </a:r>
          </a:p>
          <a:p>
            <a:pPr>
              <a:spcBef>
                <a:spcPts val="600"/>
              </a:spcBef>
            </a:pPr>
            <a:r>
              <a:rPr lang="en-US" dirty="0"/>
              <a:t>Emulate IMU stellar camera shutter operation </a:t>
            </a:r>
          </a:p>
          <a:p>
            <a:pPr lvl="1">
              <a:spcBef>
                <a:spcPts val="600"/>
              </a:spcBef>
            </a:pPr>
            <a:r>
              <a:rPr lang="en-US" dirty="0"/>
              <a:t>Does EA shutter motor drive require a functional load to prevent damage to EA shutter motor drive module.  Can we leave it open? </a:t>
            </a:r>
          </a:p>
          <a:p>
            <a:pPr lvl="1">
              <a:spcBef>
                <a:spcPts val="600"/>
              </a:spcBef>
            </a:pPr>
            <a:r>
              <a:rPr lang="en-US" dirty="0"/>
              <a:t>(Does IEMU required to sense when motor drive is applied? </a:t>
            </a:r>
          </a:p>
          <a:p>
            <a:pPr>
              <a:spcBef>
                <a:spcPts val="600"/>
              </a:spcBef>
            </a:pPr>
            <a:r>
              <a:rPr lang="en-US" dirty="0"/>
              <a:t>Emulate Stelar camera sighting and transmit stellar data.</a:t>
            </a:r>
          </a:p>
          <a:p>
            <a:pPr>
              <a:spcBef>
                <a:spcPts val="600"/>
              </a:spcBef>
            </a:pPr>
            <a:r>
              <a:rPr lang="en-US" dirty="0"/>
              <a:t>Emulate Platform Control Outer, Inner, Middle and Stable gimbal Resolver and Torque Motors.</a:t>
            </a:r>
          </a:p>
          <a:p>
            <a:pPr>
              <a:spcBef>
                <a:spcPts val="600"/>
              </a:spcBef>
            </a:pPr>
            <a:r>
              <a:rPr lang="en-US" dirty="0"/>
              <a:t>Emulate PIGA wheel drive and 3x PIGA gyroscope sensors mounted on SM.</a:t>
            </a:r>
          </a:p>
          <a:p>
            <a:pPr>
              <a:spcBef>
                <a:spcPts val="600"/>
              </a:spcBef>
            </a:pPr>
            <a:r>
              <a:rPr lang="en-US" dirty="0"/>
              <a:t>Emulate 3x IFOG sensors mounted on SM.</a:t>
            </a:r>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20</a:t>
            </a:fld>
            <a:endParaRPr lang="en-US" dirty="0"/>
          </a:p>
        </p:txBody>
      </p:sp>
    </p:spTree>
    <p:extLst>
      <p:ext uri="{BB962C8B-B14F-4D97-AF65-F5344CB8AC3E}">
        <p14:creationId xmlns:p14="http://schemas.microsoft.com/office/powerpoint/2010/main" val="385495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p:txBody>
          <a:bodyPr/>
          <a:lstStyle/>
          <a:p>
            <a:r>
              <a:rPr lang="en-US" dirty="0"/>
              <a:t>IMU Emulator Function (3 of 3)</a:t>
            </a:r>
          </a:p>
        </p:txBody>
      </p:sp>
      <p:sp>
        <p:nvSpPr>
          <p:cNvPr id="3" name="Text Placeholder 2">
            <a:extLst>
              <a:ext uri="{FF2B5EF4-FFF2-40B4-BE49-F238E27FC236}">
                <a16:creationId xmlns:a16="http://schemas.microsoft.com/office/drawing/2014/main" id="{BA16DC6B-E01F-4BB4-A6D6-6778B38B00E6}"/>
              </a:ext>
            </a:extLst>
          </p:cNvPr>
          <p:cNvSpPr>
            <a:spLocks noGrp="1"/>
          </p:cNvSpPr>
          <p:nvPr>
            <p:ph type="body" sz="quarter" idx="15"/>
          </p:nvPr>
        </p:nvSpPr>
        <p:spPr>
          <a:xfrm>
            <a:off x="470263" y="1026232"/>
            <a:ext cx="8223068" cy="3504493"/>
          </a:xfrm>
        </p:spPr>
        <p:txBody>
          <a:bodyPr/>
          <a:lstStyle/>
          <a:p>
            <a:pPr>
              <a:spcBef>
                <a:spcPts val="600"/>
              </a:spcBef>
            </a:pPr>
            <a:r>
              <a:rPr lang="en-US" dirty="0"/>
              <a:t>Emulate IMU 3-axis vibration sensor mounted on Stable Member.</a:t>
            </a:r>
          </a:p>
          <a:p>
            <a:pPr>
              <a:spcBef>
                <a:spcPts val="600"/>
              </a:spcBef>
            </a:pPr>
            <a:r>
              <a:rPr lang="en-US" dirty="0"/>
              <a:t>Emulate Stable Member Resolver and Motor side heaters.</a:t>
            </a:r>
          </a:p>
          <a:p>
            <a:pPr>
              <a:spcBef>
                <a:spcPts val="600"/>
              </a:spcBef>
            </a:pPr>
            <a:r>
              <a:rPr lang="en-US" dirty="0"/>
              <a:t>Emulate Stable Member Dummy Heaters.</a:t>
            </a:r>
          </a:p>
          <a:p>
            <a:pPr>
              <a:spcBef>
                <a:spcPts val="600"/>
              </a:spcBef>
            </a:pPr>
            <a:r>
              <a:rPr lang="en-US" dirty="0"/>
              <a:t>Receive and process SSDN EA-IMU SSDN messages.</a:t>
            </a:r>
          </a:p>
          <a:p>
            <a:pPr>
              <a:spcBef>
                <a:spcPts val="600"/>
              </a:spcBef>
            </a:pPr>
            <a:r>
              <a:rPr lang="en-US" dirty="0"/>
              <a:t>Generate and transmit IMU-EA SSDN messages on time.</a:t>
            </a:r>
          </a:p>
          <a:p>
            <a:pPr>
              <a:spcBef>
                <a:spcPts val="600"/>
              </a:spcBef>
            </a:pPr>
            <a:r>
              <a:rPr lang="en-US" dirty="0"/>
              <a:t>Emulate IMU Power Subsystem (PSS loads on 30VSB, 50V, and 30VOP).</a:t>
            </a:r>
          </a:p>
          <a:p>
            <a:pPr>
              <a:spcBef>
                <a:spcPts val="600"/>
              </a:spcBef>
            </a:pPr>
            <a:r>
              <a:rPr lang="en-US" dirty="0"/>
              <a:t>Maybe additional functions not listed above.</a:t>
            </a:r>
          </a:p>
          <a:p>
            <a:endParaRPr lang="en-US" dirty="0"/>
          </a:p>
          <a:p>
            <a:endParaRPr lang="en-US" dirty="0"/>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21</a:t>
            </a:fld>
            <a:endParaRPr lang="en-US" dirty="0"/>
          </a:p>
        </p:txBody>
      </p:sp>
    </p:spTree>
    <p:extLst>
      <p:ext uri="{BB962C8B-B14F-4D97-AF65-F5344CB8AC3E}">
        <p14:creationId xmlns:p14="http://schemas.microsoft.com/office/powerpoint/2010/main" val="2542254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p:txBody>
          <a:bodyPr>
            <a:normAutofit fontScale="90000"/>
          </a:bodyPr>
          <a:lstStyle/>
          <a:p>
            <a:r>
              <a:rPr lang="en-US" dirty="0"/>
              <a:t>IMU Emulator (IEMU) Synchronization with GS EA</a:t>
            </a:r>
          </a:p>
        </p:txBody>
      </p:sp>
      <p:sp>
        <p:nvSpPr>
          <p:cNvPr id="3" name="Text Placeholder 2">
            <a:extLst>
              <a:ext uri="{FF2B5EF4-FFF2-40B4-BE49-F238E27FC236}">
                <a16:creationId xmlns:a16="http://schemas.microsoft.com/office/drawing/2014/main" id="{BA16DC6B-E01F-4BB4-A6D6-6778B38B00E6}"/>
              </a:ext>
            </a:extLst>
          </p:cNvPr>
          <p:cNvSpPr>
            <a:spLocks noGrp="1"/>
          </p:cNvSpPr>
          <p:nvPr>
            <p:ph type="body" sz="quarter" idx="15"/>
          </p:nvPr>
        </p:nvSpPr>
        <p:spPr>
          <a:xfrm>
            <a:off x="470263" y="924596"/>
            <a:ext cx="8223068" cy="3793454"/>
          </a:xfrm>
        </p:spPr>
        <p:txBody>
          <a:bodyPr/>
          <a:lstStyle/>
          <a:p>
            <a:pPr>
              <a:spcBef>
                <a:spcPts val="600"/>
              </a:spcBef>
            </a:pPr>
            <a:r>
              <a:rPr lang="en-US" sz="1400" dirty="0"/>
              <a:t>During Prelaunch, GS EA will be synchronized to IFIS GCAPS. GS internal Ref </a:t>
            </a:r>
            <a:r>
              <a:rPr lang="en-US" sz="1400" dirty="0" err="1"/>
              <a:t>Clk</a:t>
            </a:r>
            <a:r>
              <a:rPr lang="en-US" sz="1400" dirty="0"/>
              <a:t> oscillator (HASO) is put in Track mode, which locks HASO output frequency to IFIS FG-BSY/FSY signals.</a:t>
            </a:r>
          </a:p>
          <a:p>
            <a:pPr>
              <a:spcBef>
                <a:spcPts val="600"/>
              </a:spcBef>
            </a:pPr>
            <a:r>
              <a:rPr lang="en-US" sz="1400" dirty="0"/>
              <a:t>During Flight GS HASO is put in Hold mode and HASO is free running.</a:t>
            </a:r>
          </a:p>
          <a:p>
            <a:pPr>
              <a:spcBef>
                <a:spcPts val="600"/>
              </a:spcBef>
            </a:pPr>
            <a:r>
              <a:rPr lang="en-US" sz="1400" dirty="0"/>
              <a:t>GS EA uses master SSDN Hub &amp; TAD functions which provides 2400Hz Sync pulse and Sync Pulse message to IMU (E1) and Test Port (E4) slave SSDN Hubs.</a:t>
            </a:r>
          </a:p>
          <a:p>
            <a:pPr>
              <a:spcBef>
                <a:spcPts val="600"/>
              </a:spcBef>
            </a:pPr>
            <a:r>
              <a:rPr lang="en-US" sz="1400" dirty="0"/>
              <a:t>IMU slave SSDN Hub(s) receive 2400Hz SP and SPM from EA and synchronize to EA SSDN timing. All SSDN data exchange between EA and IMU are synchronous TDMA operation.</a:t>
            </a:r>
          </a:p>
          <a:p>
            <a:pPr>
              <a:spcBef>
                <a:spcPts val="600"/>
              </a:spcBef>
            </a:pPr>
            <a:r>
              <a:rPr lang="en-US" sz="1400" dirty="0"/>
              <a:t>IEMU will pass along GS EA  2400Hz SP to IEMU </a:t>
            </a:r>
            <a:r>
              <a:rPr lang="en-US" sz="1400" dirty="0" err="1"/>
              <a:t>iHawk</a:t>
            </a:r>
            <a:r>
              <a:rPr lang="en-US" sz="1400" dirty="0"/>
              <a:t> via NTIP.  </a:t>
            </a:r>
          </a:p>
          <a:p>
            <a:pPr>
              <a:spcBef>
                <a:spcPts val="600"/>
              </a:spcBef>
            </a:pPr>
            <a:r>
              <a:rPr lang="en-US" sz="1400" dirty="0"/>
              <a:t>Somehow, we must figure out a way to communicate the start of SSDN TDMA mode to IEMU </a:t>
            </a:r>
            <a:r>
              <a:rPr lang="en-US" sz="1400" dirty="0" err="1"/>
              <a:t>iHawk</a:t>
            </a:r>
            <a:r>
              <a:rPr lang="en-US" sz="1400" dirty="0"/>
              <a:t> via Ethernet.  The start of TDMA mode marks the start of SSDN frame number zero.</a:t>
            </a:r>
          </a:p>
          <a:p>
            <a:pPr>
              <a:spcBef>
                <a:spcPts val="600"/>
              </a:spcBef>
            </a:pPr>
            <a:r>
              <a:rPr lang="en-US" sz="1400" dirty="0"/>
              <a:t>GS EA after coming out of Reset (PFI), transmits bunch of SP’s prior entering TDMA mode.  Wait period time change between prelaunch and Flight modes. </a:t>
            </a:r>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22</a:t>
            </a:fld>
            <a:endParaRPr lang="en-US" dirty="0"/>
          </a:p>
        </p:txBody>
      </p:sp>
    </p:spTree>
    <p:extLst>
      <p:ext uri="{BB962C8B-B14F-4D97-AF65-F5344CB8AC3E}">
        <p14:creationId xmlns:p14="http://schemas.microsoft.com/office/powerpoint/2010/main" val="4224645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a:xfrm>
            <a:off x="292100" y="259907"/>
            <a:ext cx="8642349" cy="664689"/>
          </a:xfrm>
        </p:spPr>
        <p:txBody>
          <a:bodyPr>
            <a:noAutofit/>
          </a:bodyPr>
          <a:lstStyle/>
          <a:p>
            <a:r>
              <a:rPr lang="en-US" sz="2400" dirty="0"/>
              <a:t>Synchronization between IFIS, GS (EA + IEMU) and TYCHO</a:t>
            </a:r>
          </a:p>
        </p:txBody>
      </p:sp>
      <p:sp>
        <p:nvSpPr>
          <p:cNvPr id="3" name="Text Placeholder 2">
            <a:extLst>
              <a:ext uri="{FF2B5EF4-FFF2-40B4-BE49-F238E27FC236}">
                <a16:creationId xmlns:a16="http://schemas.microsoft.com/office/drawing/2014/main" id="{BA16DC6B-E01F-4BB4-A6D6-6778B38B00E6}"/>
              </a:ext>
            </a:extLst>
          </p:cNvPr>
          <p:cNvSpPr>
            <a:spLocks noGrp="1"/>
          </p:cNvSpPr>
          <p:nvPr>
            <p:ph type="body" sz="quarter" idx="15"/>
          </p:nvPr>
        </p:nvSpPr>
        <p:spPr>
          <a:xfrm>
            <a:off x="470263" y="1035050"/>
            <a:ext cx="8223068" cy="3683000"/>
          </a:xfrm>
        </p:spPr>
        <p:txBody>
          <a:bodyPr/>
          <a:lstStyle/>
          <a:p>
            <a:pPr>
              <a:spcBef>
                <a:spcPts val="600"/>
              </a:spcBef>
            </a:pPr>
            <a:r>
              <a:rPr lang="en-US" sz="1400" dirty="0"/>
              <a:t>IFIS Internal Timing is synchronized to </a:t>
            </a:r>
            <a:r>
              <a:rPr lang="en-US" sz="1400" dirty="0" err="1"/>
              <a:t>Securesync</a:t>
            </a:r>
            <a:r>
              <a:rPr lang="en-US" sz="1400" dirty="0"/>
              <a:t> 1PPS and 979.2KHz references</a:t>
            </a:r>
          </a:p>
          <a:p>
            <a:pPr>
              <a:spcBef>
                <a:spcPts val="600"/>
              </a:spcBef>
            </a:pPr>
            <a:r>
              <a:rPr lang="en-US" sz="1400" dirty="0"/>
              <a:t>IFIS GCAPS uses internal 244.8 </a:t>
            </a:r>
            <a:r>
              <a:rPr lang="en-US" sz="1400" dirty="0" err="1"/>
              <a:t>KHz</a:t>
            </a:r>
            <a:r>
              <a:rPr lang="en-US" sz="1400" dirty="0"/>
              <a:t> (FGBSY), 2400Hz (SP), 600Hz, 300Hz, 100Hz, 10Hz (FGFSY) 2Hz, and 1Hz timing based on </a:t>
            </a:r>
            <a:r>
              <a:rPr lang="en-US" sz="1400" dirty="0" err="1"/>
              <a:t>Securesync</a:t>
            </a:r>
            <a:r>
              <a:rPr lang="en-US" sz="1400" dirty="0"/>
              <a:t> references.</a:t>
            </a:r>
          </a:p>
          <a:p>
            <a:pPr>
              <a:spcBef>
                <a:spcPts val="600"/>
              </a:spcBef>
            </a:pPr>
            <a:r>
              <a:rPr lang="en-US" sz="1400" dirty="0"/>
              <a:t>IFIS GCAPS provides 2400Hz SP reference and 1Hz Sync Pulse message to IFIS </a:t>
            </a:r>
            <a:r>
              <a:rPr lang="en-US" sz="1400" dirty="0" err="1"/>
              <a:t>iHawk</a:t>
            </a:r>
            <a:r>
              <a:rPr lang="en-US" sz="1400" dirty="0"/>
              <a:t>. </a:t>
            </a:r>
          </a:p>
          <a:p>
            <a:pPr>
              <a:spcBef>
                <a:spcPts val="600"/>
              </a:spcBef>
            </a:pPr>
            <a:r>
              <a:rPr lang="en-US" sz="1400" dirty="0"/>
              <a:t>IFIS GCAPS provides 244.8 Kbps FGBSY and 10Hz FGFSY to GS EA.</a:t>
            </a:r>
          </a:p>
          <a:p>
            <a:pPr>
              <a:spcBef>
                <a:spcPts val="600"/>
              </a:spcBef>
            </a:pPr>
            <a:r>
              <a:rPr lang="en-US" sz="1400" dirty="0"/>
              <a:t>GS EA locks GS HASO oscillator 47.0016 MHz frequency to IFIS FGBSY/FSY clocks.</a:t>
            </a:r>
          </a:p>
          <a:p>
            <a:pPr>
              <a:spcBef>
                <a:spcPts val="600"/>
              </a:spcBef>
            </a:pPr>
            <a:r>
              <a:rPr lang="en-US" sz="1400" dirty="0"/>
              <a:t>GS EA generates SSDN 2400Hz Sync Pulse and Sync Pulse Message inline with IFIS FGBSY/FSY reference clocks for E1 (GS IMU), and E4 (GS Test Port) interfaces.</a:t>
            </a:r>
          </a:p>
          <a:p>
            <a:pPr>
              <a:spcBef>
                <a:spcPts val="600"/>
              </a:spcBef>
            </a:pPr>
            <a:r>
              <a:rPr lang="en-US" sz="1400" dirty="0"/>
              <a:t>TYCHO will be connected to GS E4 (Test Port). As such it will receive SSDN data and synchronization (2400Hz SP, and SPM) from GS EA.</a:t>
            </a:r>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23</a:t>
            </a:fld>
            <a:endParaRPr lang="en-US" dirty="0"/>
          </a:p>
        </p:txBody>
      </p:sp>
    </p:spTree>
    <p:extLst>
      <p:ext uri="{BB962C8B-B14F-4D97-AF65-F5344CB8AC3E}">
        <p14:creationId xmlns:p14="http://schemas.microsoft.com/office/powerpoint/2010/main" val="4187295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D6AB-7998-4AEE-B3B9-93B7D9A0104C}"/>
              </a:ext>
            </a:extLst>
          </p:cNvPr>
          <p:cNvSpPr>
            <a:spLocks noGrp="1"/>
          </p:cNvSpPr>
          <p:nvPr>
            <p:ph type="title"/>
          </p:nvPr>
        </p:nvSpPr>
        <p:spPr>
          <a:xfrm>
            <a:off x="292100" y="259907"/>
            <a:ext cx="8642349" cy="664689"/>
          </a:xfrm>
        </p:spPr>
        <p:txBody>
          <a:bodyPr>
            <a:noAutofit/>
          </a:bodyPr>
          <a:lstStyle/>
          <a:p>
            <a:r>
              <a:rPr lang="en-US" sz="2400" dirty="0"/>
              <a:t>Synchronization between IFIS, GS (EA + IEMU) and TYCHO</a:t>
            </a:r>
          </a:p>
        </p:txBody>
      </p:sp>
      <p:sp>
        <p:nvSpPr>
          <p:cNvPr id="4" name="Slide Number Placeholder 3">
            <a:extLst>
              <a:ext uri="{FF2B5EF4-FFF2-40B4-BE49-F238E27FC236}">
                <a16:creationId xmlns:a16="http://schemas.microsoft.com/office/drawing/2014/main" id="{41BB72F7-F2BD-476D-8CEB-D3E6EF57EBE2}"/>
              </a:ext>
            </a:extLst>
          </p:cNvPr>
          <p:cNvSpPr>
            <a:spLocks noGrp="1"/>
          </p:cNvSpPr>
          <p:nvPr>
            <p:ph type="sldNum" sz="quarter" idx="4"/>
          </p:nvPr>
        </p:nvSpPr>
        <p:spPr/>
        <p:txBody>
          <a:bodyPr/>
          <a:lstStyle/>
          <a:p>
            <a:fld id="{532E5815-A8B8-3248-99F0-470F41FB048B}" type="slidenum">
              <a:rPr lang="en-US" smtClean="0"/>
              <a:pPr/>
              <a:t>24</a:t>
            </a:fld>
            <a:endParaRPr lang="en-US" dirty="0"/>
          </a:p>
        </p:txBody>
      </p:sp>
      <p:grpSp>
        <p:nvGrpSpPr>
          <p:cNvPr id="90" name="Group 89">
            <a:extLst>
              <a:ext uri="{FF2B5EF4-FFF2-40B4-BE49-F238E27FC236}">
                <a16:creationId xmlns:a16="http://schemas.microsoft.com/office/drawing/2014/main" id="{CB78D6F1-EABB-47DA-AA79-B147B2B04950}"/>
              </a:ext>
            </a:extLst>
          </p:cNvPr>
          <p:cNvGrpSpPr/>
          <p:nvPr/>
        </p:nvGrpSpPr>
        <p:grpSpPr>
          <a:xfrm>
            <a:off x="97041" y="1214607"/>
            <a:ext cx="8728916" cy="2469487"/>
            <a:chOff x="97041" y="1214607"/>
            <a:chExt cx="8728916" cy="2469487"/>
          </a:xfrm>
        </p:grpSpPr>
        <p:sp>
          <p:nvSpPr>
            <p:cNvPr id="12" name="TextBox 11">
              <a:extLst>
                <a:ext uri="{FF2B5EF4-FFF2-40B4-BE49-F238E27FC236}">
                  <a16:creationId xmlns:a16="http://schemas.microsoft.com/office/drawing/2014/main" id="{BC13C051-A836-48A6-87FC-57DB1FF294F9}"/>
                </a:ext>
              </a:extLst>
            </p:cNvPr>
            <p:cNvSpPr txBox="1"/>
            <p:nvPr/>
          </p:nvSpPr>
          <p:spPr>
            <a:xfrm>
              <a:off x="97041" y="1308100"/>
              <a:ext cx="745717" cy="461665"/>
            </a:xfrm>
            <a:prstGeom prst="rect">
              <a:avLst/>
            </a:prstGeom>
            <a:noFill/>
          </p:spPr>
          <p:txBody>
            <a:bodyPr wrap="none" rtlCol="0">
              <a:spAutoFit/>
            </a:bodyPr>
            <a:lstStyle/>
            <a:p>
              <a:r>
                <a:rPr lang="en-US" sz="800" dirty="0"/>
                <a:t>1PPS From </a:t>
              </a:r>
            </a:p>
            <a:p>
              <a:r>
                <a:rPr lang="en-US" sz="800" dirty="0"/>
                <a:t>GPS or </a:t>
              </a:r>
            </a:p>
            <a:p>
              <a:r>
                <a:rPr lang="en-US" sz="800" dirty="0"/>
                <a:t>Ship NAV</a:t>
              </a:r>
            </a:p>
          </p:txBody>
        </p:sp>
        <p:sp>
          <p:nvSpPr>
            <p:cNvPr id="7" name="Rectangle 6">
              <a:extLst>
                <a:ext uri="{FF2B5EF4-FFF2-40B4-BE49-F238E27FC236}">
                  <a16:creationId xmlns:a16="http://schemas.microsoft.com/office/drawing/2014/main" id="{70E47A19-0568-4C6B-92B0-41C0FBF28F26}"/>
                </a:ext>
              </a:extLst>
            </p:cNvPr>
            <p:cNvSpPr/>
            <p:nvPr/>
          </p:nvSpPr>
          <p:spPr>
            <a:xfrm>
              <a:off x="1162050" y="1263650"/>
              <a:ext cx="1041400" cy="527050"/>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accent6"/>
                  </a:solidFill>
                </a:rPr>
                <a:t>SecureSync</a:t>
              </a:r>
              <a:endParaRPr lang="en-US" sz="1200" dirty="0">
                <a:solidFill>
                  <a:schemeClr val="accent6"/>
                </a:solidFill>
              </a:endParaRPr>
            </a:p>
          </p:txBody>
        </p:sp>
        <p:cxnSp>
          <p:nvCxnSpPr>
            <p:cNvPr id="9" name="Straight Connector 8">
              <a:extLst>
                <a:ext uri="{FF2B5EF4-FFF2-40B4-BE49-F238E27FC236}">
                  <a16:creationId xmlns:a16="http://schemas.microsoft.com/office/drawing/2014/main" id="{5E82F494-B7A5-4DD2-8C9A-7387A0981732}"/>
                </a:ext>
              </a:extLst>
            </p:cNvPr>
            <p:cNvCxnSpPr/>
            <p:nvPr/>
          </p:nvCxnSpPr>
          <p:spPr>
            <a:xfrm>
              <a:off x="704850" y="1517650"/>
              <a:ext cx="457200" cy="0"/>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396A057F-D4AB-41B2-BAA9-0D9859508815}"/>
                </a:ext>
              </a:extLst>
            </p:cNvPr>
            <p:cNvSpPr/>
            <p:nvPr/>
          </p:nvSpPr>
          <p:spPr>
            <a:xfrm>
              <a:off x="3119438" y="1966169"/>
              <a:ext cx="73659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IFIS GCAPS</a:t>
              </a:r>
            </a:p>
          </p:txBody>
        </p:sp>
        <p:sp>
          <p:nvSpPr>
            <p:cNvPr id="15" name="Rectangle 14">
              <a:extLst>
                <a:ext uri="{FF2B5EF4-FFF2-40B4-BE49-F238E27FC236}">
                  <a16:creationId xmlns:a16="http://schemas.microsoft.com/office/drawing/2014/main" id="{C66E0698-F22D-4A3B-A933-BDAA476A5A06}"/>
                </a:ext>
              </a:extLst>
            </p:cNvPr>
            <p:cNvSpPr/>
            <p:nvPr/>
          </p:nvSpPr>
          <p:spPr>
            <a:xfrm>
              <a:off x="2044700" y="1981385"/>
              <a:ext cx="74294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IFIS NTIP</a:t>
              </a:r>
            </a:p>
          </p:txBody>
        </p:sp>
        <p:sp>
          <p:nvSpPr>
            <p:cNvPr id="16" name="Rectangle 15">
              <a:extLst>
                <a:ext uri="{FF2B5EF4-FFF2-40B4-BE49-F238E27FC236}">
                  <a16:creationId xmlns:a16="http://schemas.microsoft.com/office/drawing/2014/main" id="{3FD1049D-0965-48D8-BD8F-9DD3BE314241}"/>
                </a:ext>
              </a:extLst>
            </p:cNvPr>
            <p:cNvSpPr/>
            <p:nvPr/>
          </p:nvSpPr>
          <p:spPr>
            <a:xfrm>
              <a:off x="2044700" y="3001220"/>
              <a:ext cx="74294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IFIS </a:t>
              </a:r>
              <a:r>
                <a:rPr lang="en-US" sz="1200" dirty="0" err="1">
                  <a:solidFill>
                    <a:schemeClr val="accent6"/>
                  </a:solidFill>
                </a:rPr>
                <a:t>iHawk</a:t>
              </a:r>
              <a:endParaRPr lang="en-US" sz="1200" dirty="0">
                <a:solidFill>
                  <a:schemeClr val="accent6"/>
                </a:solidFill>
              </a:endParaRPr>
            </a:p>
          </p:txBody>
        </p:sp>
        <p:cxnSp>
          <p:nvCxnSpPr>
            <p:cNvPr id="18" name="Connector: Elbow 17">
              <a:extLst>
                <a:ext uri="{FF2B5EF4-FFF2-40B4-BE49-F238E27FC236}">
                  <a16:creationId xmlns:a16="http://schemas.microsoft.com/office/drawing/2014/main" id="{3D91FEF2-318B-403B-8352-0AE408219131}"/>
                </a:ext>
              </a:extLst>
            </p:cNvPr>
            <p:cNvCxnSpPr>
              <a:cxnSpLocks/>
            </p:cNvCxnSpPr>
            <p:nvPr/>
          </p:nvCxnSpPr>
          <p:spPr>
            <a:xfrm>
              <a:off x="2203450" y="1670050"/>
              <a:ext cx="1123156" cy="287533"/>
            </a:xfrm>
            <a:prstGeom prst="bentConnector3">
              <a:avLst>
                <a:gd name="adj1" fmla="val 99753"/>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FDBF4BDB-105B-412E-9030-07CE565B2785}"/>
                </a:ext>
              </a:extLst>
            </p:cNvPr>
            <p:cNvCxnSpPr>
              <a:cxnSpLocks/>
            </p:cNvCxnSpPr>
            <p:nvPr/>
          </p:nvCxnSpPr>
          <p:spPr>
            <a:xfrm>
              <a:off x="2203450" y="1405495"/>
              <a:ext cx="1460500" cy="560674"/>
            </a:xfrm>
            <a:prstGeom prst="bentConnector3">
              <a:avLst>
                <a:gd name="adj1" fmla="val 100000"/>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1134870-0FC3-4E5A-965D-23D986DF25CE}"/>
                </a:ext>
              </a:extLst>
            </p:cNvPr>
            <p:cNvCxnSpPr>
              <a:cxnSpLocks/>
              <a:stCxn id="30" idx="2"/>
              <a:endCxn id="15" idx="0"/>
            </p:cNvCxnSpPr>
            <p:nvPr/>
          </p:nvCxnSpPr>
          <p:spPr>
            <a:xfrm>
              <a:off x="2416174" y="1691726"/>
              <a:ext cx="1" cy="289659"/>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05E4BAC-6E51-4F22-9646-2B3C56131DAA}"/>
                </a:ext>
              </a:extLst>
            </p:cNvPr>
            <p:cNvSpPr txBox="1"/>
            <p:nvPr/>
          </p:nvSpPr>
          <p:spPr>
            <a:xfrm>
              <a:off x="2191593" y="1476282"/>
              <a:ext cx="449162" cy="215444"/>
            </a:xfrm>
            <a:prstGeom prst="rect">
              <a:avLst/>
            </a:prstGeom>
            <a:noFill/>
          </p:spPr>
          <p:txBody>
            <a:bodyPr wrap="none" rtlCol="0">
              <a:spAutoFit/>
            </a:bodyPr>
            <a:lstStyle/>
            <a:p>
              <a:r>
                <a:rPr lang="en-US" sz="800" dirty="0"/>
                <a:t>1PPS</a:t>
              </a:r>
            </a:p>
          </p:txBody>
        </p:sp>
        <p:sp>
          <p:nvSpPr>
            <p:cNvPr id="31" name="TextBox 30">
              <a:extLst>
                <a:ext uri="{FF2B5EF4-FFF2-40B4-BE49-F238E27FC236}">
                  <a16:creationId xmlns:a16="http://schemas.microsoft.com/office/drawing/2014/main" id="{6CD3EA53-D865-4DDD-8358-DDED74413CAE}"/>
                </a:ext>
              </a:extLst>
            </p:cNvPr>
            <p:cNvSpPr txBox="1"/>
            <p:nvPr/>
          </p:nvSpPr>
          <p:spPr>
            <a:xfrm>
              <a:off x="2189157" y="1214607"/>
              <a:ext cx="667170" cy="215444"/>
            </a:xfrm>
            <a:prstGeom prst="rect">
              <a:avLst/>
            </a:prstGeom>
            <a:noFill/>
          </p:spPr>
          <p:txBody>
            <a:bodyPr wrap="none" rtlCol="0">
              <a:spAutoFit/>
            </a:bodyPr>
            <a:lstStyle/>
            <a:p>
              <a:r>
                <a:rPr lang="en-US" sz="800" dirty="0"/>
                <a:t>979.2 </a:t>
              </a:r>
              <a:r>
                <a:rPr lang="en-US" sz="800" dirty="0" err="1"/>
                <a:t>KHz</a:t>
              </a:r>
              <a:endParaRPr lang="en-US" sz="800" dirty="0"/>
            </a:p>
          </p:txBody>
        </p:sp>
        <p:cxnSp>
          <p:nvCxnSpPr>
            <p:cNvPr id="44" name="Straight Connector 43">
              <a:extLst>
                <a:ext uri="{FF2B5EF4-FFF2-40B4-BE49-F238E27FC236}">
                  <a16:creationId xmlns:a16="http://schemas.microsoft.com/office/drawing/2014/main" id="{2C5BD985-FB5E-47D2-B5EF-827A02D63445}"/>
                </a:ext>
              </a:extLst>
            </p:cNvPr>
            <p:cNvCxnSpPr>
              <a:cxnSpLocks/>
            </p:cNvCxnSpPr>
            <p:nvPr/>
          </p:nvCxnSpPr>
          <p:spPr>
            <a:xfrm>
              <a:off x="2263774" y="2643495"/>
              <a:ext cx="0" cy="357725"/>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7C082DC3-3319-4841-93B5-17677089ADE2}"/>
                </a:ext>
              </a:extLst>
            </p:cNvPr>
            <p:cNvCxnSpPr>
              <a:cxnSpLocks/>
            </p:cNvCxnSpPr>
            <p:nvPr/>
          </p:nvCxnSpPr>
          <p:spPr>
            <a:xfrm rot="10800000" flipV="1">
              <a:off x="2592910" y="2533190"/>
              <a:ext cx="526528" cy="459163"/>
            </a:xfrm>
            <a:prstGeom prst="bentConnector3">
              <a:avLst>
                <a:gd name="adj1" fmla="val 100653"/>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788CD6C7-15BD-406F-AAEA-BAF2A63FEAD9}"/>
                </a:ext>
              </a:extLst>
            </p:cNvPr>
            <p:cNvSpPr txBox="1"/>
            <p:nvPr/>
          </p:nvSpPr>
          <p:spPr>
            <a:xfrm>
              <a:off x="2536024" y="2674069"/>
              <a:ext cx="569387" cy="215444"/>
            </a:xfrm>
            <a:prstGeom prst="rect">
              <a:avLst/>
            </a:prstGeom>
            <a:noFill/>
          </p:spPr>
          <p:txBody>
            <a:bodyPr wrap="none" rtlCol="0">
              <a:spAutoFit/>
            </a:bodyPr>
            <a:lstStyle/>
            <a:p>
              <a:r>
                <a:rPr lang="en-US" sz="800" dirty="0"/>
                <a:t>2400 Hz</a:t>
              </a:r>
            </a:p>
          </p:txBody>
        </p:sp>
        <p:sp>
          <p:nvSpPr>
            <p:cNvPr id="51" name="TextBox 50">
              <a:extLst>
                <a:ext uri="{FF2B5EF4-FFF2-40B4-BE49-F238E27FC236}">
                  <a16:creationId xmlns:a16="http://schemas.microsoft.com/office/drawing/2014/main" id="{F9E1B5C6-7349-497F-ABAA-D673FC8517DD}"/>
                </a:ext>
              </a:extLst>
            </p:cNvPr>
            <p:cNvSpPr txBox="1"/>
            <p:nvPr/>
          </p:nvSpPr>
          <p:spPr>
            <a:xfrm>
              <a:off x="1856310" y="2679786"/>
              <a:ext cx="449162" cy="215444"/>
            </a:xfrm>
            <a:prstGeom prst="rect">
              <a:avLst/>
            </a:prstGeom>
            <a:noFill/>
          </p:spPr>
          <p:txBody>
            <a:bodyPr wrap="none" rtlCol="0">
              <a:spAutoFit/>
            </a:bodyPr>
            <a:lstStyle/>
            <a:p>
              <a:r>
                <a:rPr lang="en-US" sz="800" dirty="0"/>
                <a:t>1PPS</a:t>
              </a:r>
            </a:p>
          </p:txBody>
        </p:sp>
        <p:sp>
          <p:nvSpPr>
            <p:cNvPr id="52" name="Rectangle 51">
              <a:extLst>
                <a:ext uri="{FF2B5EF4-FFF2-40B4-BE49-F238E27FC236}">
                  <a16:creationId xmlns:a16="http://schemas.microsoft.com/office/drawing/2014/main" id="{EFD3687F-6E43-4C00-89E7-62562CE9C11A}"/>
                </a:ext>
              </a:extLst>
            </p:cNvPr>
            <p:cNvSpPr/>
            <p:nvPr/>
          </p:nvSpPr>
          <p:spPr>
            <a:xfrm>
              <a:off x="4673599" y="1955734"/>
              <a:ext cx="73659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GS </a:t>
              </a:r>
            </a:p>
            <a:p>
              <a:pPr algn="ctr"/>
              <a:r>
                <a:rPr lang="en-US" sz="1200" dirty="0">
                  <a:solidFill>
                    <a:schemeClr val="accent6"/>
                  </a:solidFill>
                </a:rPr>
                <a:t>EA</a:t>
              </a:r>
            </a:p>
          </p:txBody>
        </p:sp>
        <p:sp>
          <p:nvSpPr>
            <p:cNvPr id="53" name="Rectangle 52">
              <a:extLst>
                <a:ext uri="{FF2B5EF4-FFF2-40B4-BE49-F238E27FC236}">
                  <a16:creationId xmlns:a16="http://schemas.microsoft.com/office/drawing/2014/main" id="{2348B6C6-4AFC-4E74-9526-C83B80F4942B}"/>
                </a:ext>
              </a:extLst>
            </p:cNvPr>
            <p:cNvSpPr/>
            <p:nvPr/>
          </p:nvSpPr>
          <p:spPr>
            <a:xfrm>
              <a:off x="6229351" y="1955733"/>
              <a:ext cx="73659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IEMU</a:t>
              </a:r>
            </a:p>
          </p:txBody>
        </p:sp>
        <p:sp>
          <p:nvSpPr>
            <p:cNvPr id="54" name="TextBox 53">
              <a:extLst>
                <a:ext uri="{FF2B5EF4-FFF2-40B4-BE49-F238E27FC236}">
                  <a16:creationId xmlns:a16="http://schemas.microsoft.com/office/drawing/2014/main" id="{EEFE284E-C106-471B-A458-9AEBD4DB49B9}"/>
                </a:ext>
              </a:extLst>
            </p:cNvPr>
            <p:cNvSpPr txBox="1"/>
            <p:nvPr/>
          </p:nvSpPr>
          <p:spPr>
            <a:xfrm>
              <a:off x="5157886" y="2180355"/>
              <a:ext cx="322164" cy="215444"/>
            </a:xfrm>
            <a:prstGeom prst="rect">
              <a:avLst/>
            </a:prstGeom>
            <a:noFill/>
          </p:spPr>
          <p:txBody>
            <a:bodyPr wrap="square" rtlCol="0">
              <a:spAutoFit/>
            </a:bodyPr>
            <a:lstStyle/>
            <a:p>
              <a:r>
                <a:rPr lang="en-US" sz="800" dirty="0">
                  <a:ln w="0"/>
                  <a:solidFill>
                    <a:schemeClr val="accent1"/>
                  </a:solidFill>
                  <a:effectLst>
                    <a:outerShdw blurRad="38100" dist="25400" dir="5400000" algn="ctr" rotWithShape="0">
                      <a:srgbClr val="6E747A">
                        <a:alpha val="43000"/>
                      </a:srgbClr>
                    </a:outerShdw>
                  </a:effectLst>
                </a:rPr>
                <a:t>E1</a:t>
              </a:r>
              <a:endParaRPr lang="en-US" sz="800" dirty="0"/>
            </a:p>
          </p:txBody>
        </p:sp>
        <p:sp>
          <p:nvSpPr>
            <p:cNvPr id="55" name="TextBox 54">
              <a:extLst>
                <a:ext uri="{FF2B5EF4-FFF2-40B4-BE49-F238E27FC236}">
                  <a16:creationId xmlns:a16="http://schemas.microsoft.com/office/drawing/2014/main" id="{F5D63591-6008-4423-99C3-9A2237CE0586}"/>
                </a:ext>
              </a:extLst>
            </p:cNvPr>
            <p:cNvSpPr txBox="1"/>
            <p:nvPr/>
          </p:nvSpPr>
          <p:spPr>
            <a:xfrm>
              <a:off x="4880816" y="2440705"/>
              <a:ext cx="322164" cy="215444"/>
            </a:xfrm>
            <a:prstGeom prst="rect">
              <a:avLst/>
            </a:prstGeom>
            <a:noFill/>
          </p:spPr>
          <p:txBody>
            <a:bodyPr wrap="square" rtlCol="0">
              <a:spAutoFit/>
            </a:bodyPr>
            <a:lstStyle/>
            <a:p>
              <a:r>
                <a:rPr lang="en-US" sz="800" dirty="0">
                  <a:ln w="0"/>
                  <a:solidFill>
                    <a:schemeClr val="accent1"/>
                  </a:solidFill>
                  <a:effectLst>
                    <a:outerShdw blurRad="38100" dist="25400" dir="5400000" algn="ctr" rotWithShape="0">
                      <a:srgbClr val="6E747A">
                        <a:alpha val="43000"/>
                      </a:srgbClr>
                    </a:outerShdw>
                  </a:effectLst>
                </a:rPr>
                <a:t>E4</a:t>
              </a:r>
            </a:p>
          </p:txBody>
        </p:sp>
        <p:sp>
          <p:nvSpPr>
            <p:cNvPr id="56" name="Rectangle 55">
              <a:extLst>
                <a:ext uri="{FF2B5EF4-FFF2-40B4-BE49-F238E27FC236}">
                  <a16:creationId xmlns:a16="http://schemas.microsoft.com/office/drawing/2014/main" id="{40CF11BE-0E62-4CA8-996C-7328D1C021BA}"/>
                </a:ext>
              </a:extLst>
            </p:cNvPr>
            <p:cNvSpPr/>
            <p:nvPr/>
          </p:nvSpPr>
          <p:spPr>
            <a:xfrm>
              <a:off x="4673599" y="2986869"/>
              <a:ext cx="73659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TYCHO</a:t>
              </a:r>
            </a:p>
          </p:txBody>
        </p:sp>
        <p:cxnSp>
          <p:nvCxnSpPr>
            <p:cNvPr id="60" name="Straight Connector 59">
              <a:extLst>
                <a:ext uri="{FF2B5EF4-FFF2-40B4-BE49-F238E27FC236}">
                  <a16:creationId xmlns:a16="http://schemas.microsoft.com/office/drawing/2014/main" id="{EBC1F158-642C-49D2-B7FD-6CB06376CEAE}"/>
                </a:ext>
              </a:extLst>
            </p:cNvPr>
            <p:cNvCxnSpPr>
              <a:cxnSpLocks/>
            </p:cNvCxnSpPr>
            <p:nvPr/>
          </p:nvCxnSpPr>
          <p:spPr>
            <a:xfrm>
              <a:off x="3856037" y="2180355"/>
              <a:ext cx="817562" cy="0"/>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2D441D03-873F-4143-AD18-101173E7805E}"/>
                </a:ext>
              </a:extLst>
            </p:cNvPr>
            <p:cNvSpPr txBox="1"/>
            <p:nvPr/>
          </p:nvSpPr>
          <p:spPr>
            <a:xfrm>
              <a:off x="3876674" y="1862734"/>
              <a:ext cx="667170" cy="338554"/>
            </a:xfrm>
            <a:prstGeom prst="rect">
              <a:avLst/>
            </a:prstGeom>
            <a:noFill/>
          </p:spPr>
          <p:txBody>
            <a:bodyPr wrap="none" rtlCol="0">
              <a:spAutoFit/>
            </a:bodyPr>
            <a:lstStyle/>
            <a:p>
              <a:r>
                <a:rPr lang="en-US" sz="800" dirty="0"/>
                <a:t>FGBSY </a:t>
              </a:r>
            </a:p>
            <a:p>
              <a:r>
                <a:rPr lang="en-US" sz="800" dirty="0"/>
                <a:t>244.8 </a:t>
              </a:r>
              <a:r>
                <a:rPr lang="en-US" sz="800" dirty="0" err="1"/>
                <a:t>KHz</a:t>
              </a:r>
              <a:endParaRPr lang="en-US" sz="800" dirty="0"/>
            </a:p>
          </p:txBody>
        </p:sp>
        <p:cxnSp>
          <p:nvCxnSpPr>
            <p:cNvPr id="64" name="Straight Connector 63">
              <a:extLst>
                <a:ext uri="{FF2B5EF4-FFF2-40B4-BE49-F238E27FC236}">
                  <a16:creationId xmlns:a16="http://schemas.microsoft.com/office/drawing/2014/main" id="{03F723DE-7427-499A-9243-2DB419DD40E4}"/>
                </a:ext>
              </a:extLst>
            </p:cNvPr>
            <p:cNvCxnSpPr>
              <a:cxnSpLocks/>
            </p:cNvCxnSpPr>
            <p:nvPr/>
          </p:nvCxnSpPr>
          <p:spPr>
            <a:xfrm>
              <a:off x="3856037" y="2449360"/>
              <a:ext cx="817562" cy="0"/>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57865BC6-97A9-4168-8F8F-EEB0701A6BDE}"/>
                </a:ext>
              </a:extLst>
            </p:cNvPr>
            <p:cNvSpPr txBox="1"/>
            <p:nvPr/>
          </p:nvSpPr>
          <p:spPr>
            <a:xfrm>
              <a:off x="4612949" y="2181736"/>
              <a:ext cx="322164" cy="215444"/>
            </a:xfrm>
            <a:prstGeom prst="rect">
              <a:avLst/>
            </a:prstGeom>
            <a:noFill/>
          </p:spPr>
          <p:txBody>
            <a:bodyPr wrap="square" rtlCol="0">
              <a:spAutoFit/>
            </a:bodyPr>
            <a:lstStyle/>
            <a:p>
              <a:r>
                <a:rPr lang="en-US" sz="800" dirty="0">
                  <a:ln w="0"/>
                  <a:solidFill>
                    <a:schemeClr val="accent1"/>
                  </a:solidFill>
                  <a:effectLst>
                    <a:outerShdw blurRad="38100" dist="25400" dir="5400000" algn="ctr" rotWithShape="0">
                      <a:srgbClr val="6E747A">
                        <a:alpha val="43000"/>
                      </a:srgbClr>
                    </a:outerShdw>
                  </a:effectLst>
                </a:rPr>
                <a:t>E2</a:t>
              </a:r>
            </a:p>
          </p:txBody>
        </p:sp>
        <p:sp>
          <p:nvSpPr>
            <p:cNvPr id="66" name="TextBox 65">
              <a:extLst>
                <a:ext uri="{FF2B5EF4-FFF2-40B4-BE49-F238E27FC236}">
                  <a16:creationId xmlns:a16="http://schemas.microsoft.com/office/drawing/2014/main" id="{2DB994B9-230A-481E-8323-EB4D3D38AEE1}"/>
                </a:ext>
              </a:extLst>
            </p:cNvPr>
            <p:cNvSpPr txBox="1"/>
            <p:nvPr/>
          </p:nvSpPr>
          <p:spPr>
            <a:xfrm>
              <a:off x="3826482" y="2256369"/>
              <a:ext cx="847116" cy="215444"/>
            </a:xfrm>
            <a:prstGeom prst="rect">
              <a:avLst/>
            </a:prstGeom>
            <a:noFill/>
          </p:spPr>
          <p:txBody>
            <a:bodyPr wrap="square" rtlCol="0">
              <a:spAutoFit/>
            </a:bodyPr>
            <a:lstStyle/>
            <a:p>
              <a:r>
                <a:rPr lang="en-US" sz="800" dirty="0"/>
                <a:t>FGFSY 10 Hz</a:t>
              </a:r>
            </a:p>
          </p:txBody>
        </p:sp>
        <p:cxnSp>
          <p:nvCxnSpPr>
            <p:cNvPr id="67" name="Straight Connector 66">
              <a:extLst>
                <a:ext uri="{FF2B5EF4-FFF2-40B4-BE49-F238E27FC236}">
                  <a16:creationId xmlns:a16="http://schemas.microsoft.com/office/drawing/2014/main" id="{5A57800B-0C8B-4A17-A215-E3843740DA7A}"/>
                </a:ext>
              </a:extLst>
            </p:cNvPr>
            <p:cNvCxnSpPr>
              <a:cxnSpLocks/>
            </p:cNvCxnSpPr>
            <p:nvPr/>
          </p:nvCxnSpPr>
          <p:spPr>
            <a:xfrm>
              <a:off x="5409874" y="2180355"/>
              <a:ext cx="817562" cy="0"/>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0037C8B7-F15D-4BFF-ACF2-5A1A25D8F70A}"/>
                </a:ext>
              </a:extLst>
            </p:cNvPr>
            <p:cNvSpPr txBox="1"/>
            <p:nvPr/>
          </p:nvSpPr>
          <p:spPr>
            <a:xfrm>
              <a:off x="5380564" y="1988566"/>
              <a:ext cx="885179" cy="215444"/>
            </a:xfrm>
            <a:prstGeom prst="rect">
              <a:avLst/>
            </a:prstGeom>
            <a:noFill/>
          </p:spPr>
          <p:txBody>
            <a:bodyPr wrap="none" rtlCol="0">
              <a:spAutoFit/>
            </a:bodyPr>
            <a:lstStyle/>
            <a:p>
              <a:r>
                <a:rPr lang="en-US" sz="800" dirty="0"/>
                <a:t>GS 2400Hz SP</a:t>
              </a:r>
            </a:p>
          </p:txBody>
        </p:sp>
        <p:cxnSp>
          <p:nvCxnSpPr>
            <p:cNvPr id="69" name="Straight Connector 68">
              <a:extLst>
                <a:ext uri="{FF2B5EF4-FFF2-40B4-BE49-F238E27FC236}">
                  <a16:creationId xmlns:a16="http://schemas.microsoft.com/office/drawing/2014/main" id="{FE66C936-2327-4CE8-A310-6817FE8D451C}"/>
                </a:ext>
              </a:extLst>
            </p:cNvPr>
            <p:cNvCxnSpPr>
              <a:cxnSpLocks/>
            </p:cNvCxnSpPr>
            <p:nvPr/>
          </p:nvCxnSpPr>
          <p:spPr>
            <a:xfrm>
              <a:off x="5405116" y="2446906"/>
              <a:ext cx="817562" cy="0"/>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01054CC0-664A-4BAF-A838-9EA79C3417A9}"/>
                </a:ext>
              </a:extLst>
            </p:cNvPr>
            <p:cNvSpPr txBox="1"/>
            <p:nvPr/>
          </p:nvSpPr>
          <p:spPr>
            <a:xfrm>
              <a:off x="5338084" y="2236842"/>
              <a:ext cx="970137" cy="215444"/>
            </a:xfrm>
            <a:prstGeom prst="rect">
              <a:avLst/>
            </a:prstGeom>
            <a:noFill/>
          </p:spPr>
          <p:txBody>
            <a:bodyPr wrap="none" rtlCol="0">
              <a:spAutoFit/>
            </a:bodyPr>
            <a:lstStyle/>
            <a:p>
              <a:r>
                <a:rPr lang="en-US" sz="800" dirty="0"/>
                <a:t>GS 2400Hz SPM</a:t>
              </a:r>
            </a:p>
          </p:txBody>
        </p:sp>
        <p:cxnSp>
          <p:nvCxnSpPr>
            <p:cNvPr id="71" name="Straight Connector 70">
              <a:extLst>
                <a:ext uri="{FF2B5EF4-FFF2-40B4-BE49-F238E27FC236}">
                  <a16:creationId xmlns:a16="http://schemas.microsoft.com/office/drawing/2014/main" id="{18129ACE-EF6F-4F36-B46F-007B207996B3}"/>
                </a:ext>
              </a:extLst>
            </p:cNvPr>
            <p:cNvCxnSpPr>
              <a:cxnSpLocks/>
            </p:cNvCxnSpPr>
            <p:nvPr/>
          </p:nvCxnSpPr>
          <p:spPr>
            <a:xfrm>
              <a:off x="4871189" y="2630416"/>
              <a:ext cx="0" cy="357725"/>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C203241E-BC53-4884-8CAD-3936685F23DA}"/>
                </a:ext>
              </a:extLst>
            </p:cNvPr>
            <p:cNvSpPr txBox="1"/>
            <p:nvPr/>
          </p:nvSpPr>
          <p:spPr>
            <a:xfrm>
              <a:off x="4200067" y="2612589"/>
              <a:ext cx="718466" cy="338554"/>
            </a:xfrm>
            <a:prstGeom prst="rect">
              <a:avLst/>
            </a:prstGeom>
            <a:noFill/>
          </p:spPr>
          <p:txBody>
            <a:bodyPr wrap="none" rtlCol="0">
              <a:spAutoFit/>
            </a:bodyPr>
            <a:lstStyle/>
            <a:p>
              <a:r>
                <a:rPr lang="en-US" sz="800" dirty="0"/>
                <a:t>GS 2400Hz</a:t>
              </a:r>
            </a:p>
            <a:p>
              <a:r>
                <a:rPr lang="en-US" sz="800" dirty="0"/>
                <a:t> SP</a:t>
              </a:r>
            </a:p>
          </p:txBody>
        </p:sp>
        <p:sp>
          <p:nvSpPr>
            <p:cNvPr id="73" name="Rectangle 72">
              <a:extLst>
                <a:ext uri="{FF2B5EF4-FFF2-40B4-BE49-F238E27FC236}">
                  <a16:creationId xmlns:a16="http://schemas.microsoft.com/office/drawing/2014/main" id="{4F39077F-917E-4BD6-ACD9-097AC2F940A8}"/>
                </a:ext>
              </a:extLst>
            </p:cNvPr>
            <p:cNvSpPr/>
            <p:nvPr/>
          </p:nvSpPr>
          <p:spPr>
            <a:xfrm>
              <a:off x="7640419" y="1967034"/>
              <a:ext cx="74294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IFIS NTIP</a:t>
              </a:r>
            </a:p>
          </p:txBody>
        </p:sp>
        <p:sp>
          <p:nvSpPr>
            <p:cNvPr id="74" name="Rectangle 73">
              <a:extLst>
                <a:ext uri="{FF2B5EF4-FFF2-40B4-BE49-F238E27FC236}">
                  <a16:creationId xmlns:a16="http://schemas.microsoft.com/office/drawing/2014/main" id="{F179C895-A852-4946-AF37-2A3CB5C4FB5C}"/>
                </a:ext>
              </a:extLst>
            </p:cNvPr>
            <p:cNvSpPr/>
            <p:nvPr/>
          </p:nvSpPr>
          <p:spPr>
            <a:xfrm>
              <a:off x="7640419" y="2986869"/>
              <a:ext cx="742949" cy="66468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6"/>
                  </a:solidFill>
                </a:rPr>
                <a:t>IEMU </a:t>
              </a:r>
              <a:r>
                <a:rPr lang="en-US" sz="1200" dirty="0" err="1">
                  <a:solidFill>
                    <a:schemeClr val="accent6"/>
                  </a:solidFill>
                </a:rPr>
                <a:t>iHawk</a:t>
              </a:r>
              <a:endParaRPr lang="en-US" sz="1200" dirty="0">
                <a:solidFill>
                  <a:schemeClr val="accent6"/>
                </a:solidFill>
              </a:endParaRPr>
            </a:p>
          </p:txBody>
        </p:sp>
        <p:cxnSp>
          <p:nvCxnSpPr>
            <p:cNvPr id="75" name="Straight Connector 74">
              <a:extLst>
                <a:ext uri="{FF2B5EF4-FFF2-40B4-BE49-F238E27FC236}">
                  <a16:creationId xmlns:a16="http://schemas.microsoft.com/office/drawing/2014/main" id="{A68F73D9-3E59-4CDC-9269-BC80490B4673}"/>
                </a:ext>
              </a:extLst>
            </p:cNvPr>
            <p:cNvCxnSpPr>
              <a:cxnSpLocks/>
            </p:cNvCxnSpPr>
            <p:nvPr/>
          </p:nvCxnSpPr>
          <p:spPr>
            <a:xfrm>
              <a:off x="7992843" y="2629144"/>
              <a:ext cx="0" cy="357725"/>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8360FBC5-C2FA-425C-8C41-6549A829A226}"/>
                </a:ext>
              </a:extLst>
            </p:cNvPr>
            <p:cNvSpPr txBox="1"/>
            <p:nvPr/>
          </p:nvSpPr>
          <p:spPr>
            <a:xfrm>
              <a:off x="7940778" y="2678658"/>
              <a:ext cx="885179" cy="215444"/>
            </a:xfrm>
            <a:prstGeom prst="rect">
              <a:avLst/>
            </a:prstGeom>
            <a:noFill/>
          </p:spPr>
          <p:txBody>
            <a:bodyPr wrap="none" rtlCol="0">
              <a:spAutoFit/>
            </a:bodyPr>
            <a:lstStyle/>
            <a:p>
              <a:r>
                <a:rPr lang="en-US" sz="800" dirty="0"/>
                <a:t>GS 2400Hz SP</a:t>
              </a:r>
            </a:p>
          </p:txBody>
        </p:sp>
        <p:cxnSp>
          <p:nvCxnSpPr>
            <p:cNvPr id="77" name="Straight Connector 76">
              <a:extLst>
                <a:ext uri="{FF2B5EF4-FFF2-40B4-BE49-F238E27FC236}">
                  <a16:creationId xmlns:a16="http://schemas.microsoft.com/office/drawing/2014/main" id="{AC9A425C-6186-4159-B4C9-73BE20C6B229}"/>
                </a:ext>
              </a:extLst>
            </p:cNvPr>
            <p:cNvCxnSpPr>
              <a:cxnSpLocks/>
              <a:endCxn id="78" idx="3"/>
            </p:cNvCxnSpPr>
            <p:nvPr/>
          </p:nvCxnSpPr>
          <p:spPr>
            <a:xfrm flipV="1">
              <a:off x="6959093" y="2167655"/>
              <a:ext cx="683613" cy="5519"/>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35B7FD65-DBA6-4847-AFA8-F05DE7E13724}"/>
                </a:ext>
              </a:extLst>
            </p:cNvPr>
            <p:cNvSpPr txBox="1"/>
            <p:nvPr/>
          </p:nvSpPr>
          <p:spPr>
            <a:xfrm>
              <a:off x="6895386" y="1998378"/>
              <a:ext cx="747320" cy="338554"/>
            </a:xfrm>
            <a:prstGeom prst="rect">
              <a:avLst/>
            </a:prstGeom>
            <a:noFill/>
          </p:spPr>
          <p:txBody>
            <a:bodyPr wrap="none" rtlCol="0">
              <a:spAutoFit/>
            </a:bodyPr>
            <a:lstStyle/>
            <a:p>
              <a:r>
                <a:rPr lang="en-US" sz="800" dirty="0"/>
                <a:t>GS 2400Hz </a:t>
              </a:r>
            </a:p>
            <a:p>
              <a:r>
                <a:rPr lang="en-US" sz="800" dirty="0"/>
                <a:t>SP (Diff)</a:t>
              </a:r>
            </a:p>
          </p:txBody>
        </p:sp>
        <p:cxnSp>
          <p:nvCxnSpPr>
            <p:cNvPr id="80" name="Straight Connector 79">
              <a:extLst>
                <a:ext uri="{FF2B5EF4-FFF2-40B4-BE49-F238E27FC236}">
                  <a16:creationId xmlns:a16="http://schemas.microsoft.com/office/drawing/2014/main" id="{82512ECE-1825-4146-B3E9-F04CC166A5A6}"/>
                </a:ext>
              </a:extLst>
            </p:cNvPr>
            <p:cNvCxnSpPr>
              <a:cxnSpLocks/>
            </p:cNvCxnSpPr>
            <p:nvPr/>
          </p:nvCxnSpPr>
          <p:spPr>
            <a:xfrm>
              <a:off x="5202980" y="2618238"/>
              <a:ext cx="0" cy="357725"/>
            </a:xfrm>
            <a:prstGeom prst="line">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107645B2-32BD-42BA-8E6A-E307F7EBC346}"/>
                </a:ext>
              </a:extLst>
            </p:cNvPr>
            <p:cNvSpPr txBox="1"/>
            <p:nvPr/>
          </p:nvSpPr>
          <p:spPr>
            <a:xfrm>
              <a:off x="5163865" y="2619183"/>
              <a:ext cx="718466" cy="338554"/>
            </a:xfrm>
            <a:prstGeom prst="rect">
              <a:avLst/>
            </a:prstGeom>
            <a:noFill/>
          </p:spPr>
          <p:txBody>
            <a:bodyPr wrap="none" rtlCol="0">
              <a:spAutoFit/>
            </a:bodyPr>
            <a:lstStyle/>
            <a:p>
              <a:r>
                <a:rPr lang="en-US" sz="800" dirty="0"/>
                <a:t>GS 2400Hz</a:t>
              </a:r>
            </a:p>
            <a:p>
              <a:r>
                <a:rPr lang="en-US" sz="800" dirty="0"/>
                <a:t> SPM</a:t>
              </a:r>
            </a:p>
          </p:txBody>
        </p:sp>
        <p:cxnSp>
          <p:nvCxnSpPr>
            <p:cNvPr id="83" name="Connector: Elbow 82">
              <a:extLst>
                <a:ext uri="{FF2B5EF4-FFF2-40B4-BE49-F238E27FC236}">
                  <a16:creationId xmlns:a16="http://schemas.microsoft.com/office/drawing/2014/main" id="{1793F08B-A71D-4D16-85A7-10A6DCD7B885}"/>
                </a:ext>
              </a:extLst>
            </p:cNvPr>
            <p:cNvCxnSpPr>
              <a:stCxn id="53" idx="2"/>
              <a:endCxn id="74" idx="1"/>
            </p:cNvCxnSpPr>
            <p:nvPr/>
          </p:nvCxnSpPr>
          <p:spPr>
            <a:xfrm rot="16200000" flipH="1">
              <a:off x="6769639" y="2448434"/>
              <a:ext cx="698792" cy="1042768"/>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B65B8205-8D54-499F-B290-A5905DC9E2A1}"/>
                </a:ext>
              </a:extLst>
            </p:cNvPr>
            <p:cNvSpPr txBox="1"/>
            <p:nvPr/>
          </p:nvSpPr>
          <p:spPr>
            <a:xfrm>
              <a:off x="6505172" y="3333564"/>
              <a:ext cx="1135247" cy="215444"/>
            </a:xfrm>
            <a:prstGeom prst="rect">
              <a:avLst/>
            </a:prstGeom>
            <a:noFill/>
          </p:spPr>
          <p:txBody>
            <a:bodyPr wrap="none" rtlCol="0">
              <a:spAutoFit/>
            </a:bodyPr>
            <a:lstStyle/>
            <a:p>
              <a:r>
                <a:rPr lang="en-US" sz="800" dirty="0"/>
                <a:t>GbE UDP messages</a:t>
              </a:r>
            </a:p>
          </p:txBody>
        </p:sp>
        <p:cxnSp>
          <p:nvCxnSpPr>
            <p:cNvPr id="87" name="Connector: Elbow 86">
              <a:extLst>
                <a:ext uri="{FF2B5EF4-FFF2-40B4-BE49-F238E27FC236}">
                  <a16:creationId xmlns:a16="http://schemas.microsoft.com/office/drawing/2014/main" id="{77791C7C-EA31-4D60-B31F-5EA93931EB94}"/>
                </a:ext>
              </a:extLst>
            </p:cNvPr>
            <p:cNvCxnSpPr>
              <a:stCxn id="13" idx="2"/>
              <a:endCxn id="16" idx="3"/>
            </p:cNvCxnSpPr>
            <p:nvPr/>
          </p:nvCxnSpPr>
          <p:spPr>
            <a:xfrm rot="5400000">
              <a:off x="2786341" y="2632167"/>
              <a:ext cx="702707" cy="700089"/>
            </a:xfrm>
            <a:prstGeom prst="bentConnector2">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88" name="TextBox 87">
              <a:extLst>
                <a:ext uri="{FF2B5EF4-FFF2-40B4-BE49-F238E27FC236}">
                  <a16:creationId xmlns:a16="http://schemas.microsoft.com/office/drawing/2014/main" id="{D42ADDCE-0DB5-47AD-83CF-01916D7356BD}"/>
                </a:ext>
              </a:extLst>
            </p:cNvPr>
            <p:cNvSpPr txBox="1"/>
            <p:nvPr/>
          </p:nvSpPr>
          <p:spPr>
            <a:xfrm>
              <a:off x="2827684" y="3468650"/>
              <a:ext cx="625492" cy="215444"/>
            </a:xfrm>
            <a:prstGeom prst="rect">
              <a:avLst/>
            </a:prstGeom>
            <a:noFill/>
          </p:spPr>
          <p:txBody>
            <a:bodyPr wrap="none" rtlCol="0">
              <a:spAutoFit/>
            </a:bodyPr>
            <a:lstStyle/>
            <a:p>
              <a:r>
                <a:rPr lang="en-US" sz="800" dirty="0"/>
                <a:t>IFIS SPM</a:t>
              </a:r>
            </a:p>
          </p:txBody>
        </p:sp>
        <p:sp>
          <p:nvSpPr>
            <p:cNvPr id="89" name="TextBox 88">
              <a:extLst>
                <a:ext uri="{FF2B5EF4-FFF2-40B4-BE49-F238E27FC236}">
                  <a16:creationId xmlns:a16="http://schemas.microsoft.com/office/drawing/2014/main" id="{48BB3F44-7C10-4D7E-8A67-414F7EE74DDF}"/>
                </a:ext>
              </a:extLst>
            </p:cNvPr>
            <p:cNvSpPr txBox="1"/>
            <p:nvPr/>
          </p:nvSpPr>
          <p:spPr>
            <a:xfrm>
              <a:off x="2832789" y="3317717"/>
              <a:ext cx="1135247" cy="215444"/>
            </a:xfrm>
            <a:prstGeom prst="rect">
              <a:avLst/>
            </a:prstGeom>
            <a:noFill/>
          </p:spPr>
          <p:txBody>
            <a:bodyPr wrap="none" rtlCol="0">
              <a:spAutoFit/>
            </a:bodyPr>
            <a:lstStyle/>
            <a:p>
              <a:r>
                <a:rPr lang="en-US" sz="800" dirty="0"/>
                <a:t>GbE UDP messages</a:t>
              </a:r>
            </a:p>
          </p:txBody>
        </p:sp>
      </p:grpSp>
    </p:spTree>
    <p:extLst>
      <p:ext uri="{BB962C8B-B14F-4D97-AF65-F5344CB8AC3E}">
        <p14:creationId xmlns:p14="http://schemas.microsoft.com/office/powerpoint/2010/main" val="570340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normAutofit/>
          </a:bodyPr>
          <a:lstStyle/>
          <a:p>
            <a:r>
              <a:rPr lang="en-US" dirty="0"/>
              <a:t>Mod1 GS EA-IMU Electrical Interconnect</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25</a:t>
            </a:fld>
            <a:endParaRPr lang="en-US" dirty="0"/>
          </a:p>
        </p:txBody>
      </p:sp>
      <p:graphicFrame>
        <p:nvGraphicFramePr>
          <p:cNvPr id="6" name="Table 6">
            <a:extLst>
              <a:ext uri="{FF2B5EF4-FFF2-40B4-BE49-F238E27FC236}">
                <a16:creationId xmlns:a16="http://schemas.microsoft.com/office/drawing/2014/main" id="{A56294C2-1D8A-4FF5-B9B7-9CB69315F38B}"/>
              </a:ext>
            </a:extLst>
          </p:cNvPr>
          <p:cNvGraphicFramePr>
            <a:graphicFrameLocks noGrp="1"/>
          </p:cNvGraphicFramePr>
          <p:nvPr>
            <p:extLst>
              <p:ext uri="{D42A27DB-BD31-4B8C-83A1-F6EECF244321}">
                <p14:modId xmlns:p14="http://schemas.microsoft.com/office/powerpoint/2010/main" val="1811410311"/>
              </p:ext>
            </p:extLst>
          </p:nvPr>
        </p:nvGraphicFramePr>
        <p:xfrm>
          <a:off x="1256478" y="936433"/>
          <a:ext cx="6093033" cy="3972560"/>
        </p:xfrm>
        <a:graphic>
          <a:graphicData uri="http://schemas.openxmlformats.org/drawingml/2006/table">
            <a:tbl>
              <a:tblPr firstRow="1" bandRow="1">
                <a:tableStyleId>{5C22544A-7EE6-4342-B048-85BDC9FD1C3A}</a:tableStyleId>
              </a:tblPr>
              <a:tblGrid>
                <a:gridCol w="1769594">
                  <a:extLst>
                    <a:ext uri="{9D8B030D-6E8A-4147-A177-3AD203B41FA5}">
                      <a16:colId xmlns:a16="http://schemas.microsoft.com/office/drawing/2014/main" val="1559119472"/>
                    </a:ext>
                  </a:extLst>
                </a:gridCol>
                <a:gridCol w="657842">
                  <a:extLst>
                    <a:ext uri="{9D8B030D-6E8A-4147-A177-3AD203B41FA5}">
                      <a16:colId xmlns:a16="http://schemas.microsoft.com/office/drawing/2014/main" val="528182026"/>
                    </a:ext>
                  </a:extLst>
                </a:gridCol>
                <a:gridCol w="736782">
                  <a:extLst>
                    <a:ext uri="{9D8B030D-6E8A-4147-A177-3AD203B41FA5}">
                      <a16:colId xmlns:a16="http://schemas.microsoft.com/office/drawing/2014/main" val="4146843390"/>
                    </a:ext>
                  </a:extLst>
                </a:gridCol>
                <a:gridCol w="2928815">
                  <a:extLst>
                    <a:ext uri="{9D8B030D-6E8A-4147-A177-3AD203B41FA5}">
                      <a16:colId xmlns:a16="http://schemas.microsoft.com/office/drawing/2014/main" val="295657439"/>
                    </a:ext>
                  </a:extLst>
                </a:gridCol>
              </a:tblGrid>
              <a:tr h="235276">
                <a:tc>
                  <a:txBody>
                    <a:bodyPr/>
                    <a:lstStyle/>
                    <a:p>
                      <a:r>
                        <a:rPr lang="en-US" sz="1100" dirty="0"/>
                        <a:t>Signal Name</a:t>
                      </a:r>
                    </a:p>
                  </a:txBody>
                  <a:tcPr/>
                </a:tc>
                <a:tc>
                  <a:txBody>
                    <a:bodyPr/>
                    <a:lstStyle/>
                    <a:p>
                      <a:r>
                        <a:rPr lang="en-US" sz="1100" dirty="0"/>
                        <a:t>From</a:t>
                      </a:r>
                    </a:p>
                  </a:txBody>
                  <a:tcPr/>
                </a:tc>
                <a:tc>
                  <a:txBody>
                    <a:bodyPr/>
                    <a:lstStyle/>
                    <a:p>
                      <a:r>
                        <a:rPr lang="en-US" sz="1100" dirty="0"/>
                        <a:t>To</a:t>
                      </a:r>
                    </a:p>
                  </a:txBody>
                  <a:tcPr/>
                </a:tc>
                <a:tc>
                  <a:txBody>
                    <a:bodyPr/>
                    <a:lstStyle/>
                    <a:p>
                      <a:r>
                        <a:rPr lang="en-US" sz="1100" dirty="0"/>
                        <a:t>Signal Description</a:t>
                      </a:r>
                    </a:p>
                  </a:txBody>
                  <a:tcPr/>
                </a:tc>
                <a:extLst>
                  <a:ext uri="{0D108BD9-81ED-4DB2-BD59-A6C34878D82A}">
                    <a16:rowId xmlns:a16="http://schemas.microsoft.com/office/drawing/2014/main" val="3001998266"/>
                  </a:ext>
                </a:extLst>
              </a:tr>
              <a:tr h="179917">
                <a:tc>
                  <a:txBody>
                    <a:bodyPr/>
                    <a:lstStyle/>
                    <a:p>
                      <a:r>
                        <a:rPr lang="en-US" sz="700" dirty="0"/>
                        <a:t>EA_CM_SSDN_HB_H/L</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EA to IMU downstream SSDN Data line (HB).  14-16 Mbps link</a:t>
                      </a:r>
                    </a:p>
                  </a:txBody>
                  <a:tcPr/>
                </a:tc>
                <a:extLst>
                  <a:ext uri="{0D108BD9-81ED-4DB2-BD59-A6C34878D82A}">
                    <a16:rowId xmlns:a16="http://schemas.microsoft.com/office/drawing/2014/main" val="3028092193"/>
                  </a:ext>
                </a:extLst>
              </a:tr>
              <a:tr h="179917">
                <a:tc>
                  <a:txBody>
                    <a:bodyPr/>
                    <a:lstStyle/>
                    <a:p>
                      <a:r>
                        <a:rPr lang="en-US" sz="700" dirty="0"/>
                        <a:t>EA_CM_SSDN_LB_H/L</a:t>
                      </a:r>
                    </a:p>
                  </a:txBody>
                  <a:tcPr/>
                </a:tc>
                <a:tc>
                  <a:txBody>
                    <a:bodyPr/>
                    <a:lstStyle/>
                    <a:p>
                      <a:r>
                        <a:rPr lang="en-US" sz="700" dirty="0"/>
                        <a:t>EA</a:t>
                      </a:r>
                    </a:p>
                  </a:txBody>
                  <a:tcPr/>
                </a:tc>
                <a:tc>
                  <a:txBody>
                    <a:bodyPr/>
                    <a:lstStyle/>
                    <a:p>
                      <a:r>
                        <a:rPr lang="en-US" sz="700" dirty="0"/>
                        <a:t>IMU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Downstream SSDN Data line (LB).  </a:t>
                      </a:r>
                    </a:p>
                  </a:txBody>
                  <a:tcPr/>
                </a:tc>
                <a:extLst>
                  <a:ext uri="{0D108BD9-81ED-4DB2-BD59-A6C34878D82A}">
                    <a16:rowId xmlns:a16="http://schemas.microsoft.com/office/drawing/2014/main" val="2805918828"/>
                  </a:ext>
                </a:extLst>
              </a:tr>
              <a:tr h="179917">
                <a:tc>
                  <a:txBody>
                    <a:bodyPr/>
                    <a:lstStyle/>
                    <a:p>
                      <a:r>
                        <a:rPr lang="en-US" sz="700" dirty="0"/>
                        <a:t>EA_CM_SYNC_H/L</a:t>
                      </a:r>
                    </a:p>
                  </a:txBody>
                  <a:tcPr/>
                </a:tc>
                <a:tc>
                  <a:txBody>
                    <a:bodyPr/>
                    <a:lstStyle/>
                    <a:p>
                      <a:r>
                        <a:rPr lang="en-US" sz="700" dirty="0"/>
                        <a:t>EA</a:t>
                      </a:r>
                    </a:p>
                  </a:txBody>
                  <a:tcPr/>
                </a:tc>
                <a:tc>
                  <a:txBody>
                    <a:bodyPr/>
                    <a:lstStyle/>
                    <a:p>
                      <a:r>
                        <a:rPr lang="en-US" sz="700" dirty="0"/>
                        <a:t>IMU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SSDN Modulated Sync Pulse</a:t>
                      </a:r>
                    </a:p>
                  </a:txBody>
                  <a:tcPr/>
                </a:tc>
                <a:extLst>
                  <a:ext uri="{0D108BD9-81ED-4DB2-BD59-A6C34878D82A}">
                    <a16:rowId xmlns:a16="http://schemas.microsoft.com/office/drawing/2014/main" val="3789011622"/>
                  </a:ext>
                </a:extLst>
              </a:tr>
              <a:tr h="1799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EA_CM_GIE_BREAK_H/L</a:t>
                      </a:r>
                    </a:p>
                  </a:txBody>
                  <a:tcPr/>
                </a:tc>
                <a:tc>
                  <a:txBody>
                    <a:bodyPr/>
                    <a:lstStyle/>
                    <a:p>
                      <a:r>
                        <a:rPr lang="en-US" sz="700" dirty="0"/>
                        <a:t>EA</a:t>
                      </a:r>
                    </a:p>
                  </a:txBody>
                  <a:tcPr/>
                </a:tc>
                <a:tc>
                  <a:txBody>
                    <a:bodyPr/>
                    <a:lstStyle/>
                    <a:p>
                      <a:r>
                        <a:rPr lang="en-US" sz="700" dirty="0"/>
                        <a:t>IMU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Modulated Fire Control GIE and BREAK signals</a:t>
                      </a:r>
                    </a:p>
                  </a:txBody>
                  <a:tcPr/>
                </a:tc>
                <a:extLst>
                  <a:ext uri="{0D108BD9-81ED-4DB2-BD59-A6C34878D82A}">
                    <a16:rowId xmlns:a16="http://schemas.microsoft.com/office/drawing/2014/main" val="1077801230"/>
                  </a:ext>
                </a:extLst>
              </a:tr>
              <a:tr h="1799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EA_CM_REF_CLK_H/L</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GS Ref </a:t>
                      </a:r>
                      <a:r>
                        <a:rPr lang="en-US" sz="700" dirty="0" err="1"/>
                        <a:t>Clk</a:t>
                      </a:r>
                      <a:r>
                        <a:rPr lang="en-US" sz="700" dirty="0"/>
                        <a:t>, 47.0016 MHz, 7 V p-p, sinewave</a:t>
                      </a:r>
                    </a:p>
                  </a:txBody>
                  <a:tcPr/>
                </a:tc>
                <a:extLst>
                  <a:ext uri="{0D108BD9-81ED-4DB2-BD59-A6C34878D82A}">
                    <a16:rowId xmlns:a16="http://schemas.microsoft.com/office/drawing/2014/main" val="958111162"/>
                  </a:ext>
                </a:extLst>
              </a:tr>
              <a:tr h="1799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EA_CM_PFI_H/L</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Guidance PFI Signal, 3.92 MHz, 9V –to- 11V p-p,  sinewave</a:t>
                      </a:r>
                    </a:p>
                  </a:txBody>
                  <a:tcPr/>
                </a:tc>
                <a:extLst>
                  <a:ext uri="{0D108BD9-81ED-4DB2-BD59-A6C34878D82A}">
                    <a16:rowId xmlns:a16="http://schemas.microsoft.com/office/drawing/2014/main" val="2851508735"/>
                  </a:ext>
                </a:extLst>
              </a:tr>
              <a:tr h="179917">
                <a:tc>
                  <a:txBody>
                    <a:bodyPr/>
                    <a:lstStyle/>
                    <a:p>
                      <a:r>
                        <a:rPr lang="en-US" sz="700" dirty="0"/>
                        <a:t>EA_CM_SHUT_PA/R</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IMU Shutter Open/Close, Phase A,  Low </a:t>
                      </a:r>
                      <a:r>
                        <a:rPr lang="en-US" sz="700" dirty="0" err="1"/>
                        <a:t>freq</a:t>
                      </a:r>
                      <a:r>
                        <a:rPr lang="en-US" sz="700" dirty="0"/>
                        <a:t>, large amplitude signal</a:t>
                      </a:r>
                    </a:p>
                  </a:txBody>
                  <a:tcPr/>
                </a:tc>
                <a:extLst>
                  <a:ext uri="{0D108BD9-81ED-4DB2-BD59-A6C34878D82A}">
                    <a16:rowId xmlns:a16="http://schemas.microsoft.com/office/drawing/2014/main" val="2478230152"/>
                  </a:ext>
                </a:extLst>
              </a:tr>
              <a:tr h="1799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EA_CM_SHUT_PB/R</a:t>
                      </a:r>
                    </a:p>
                  </a:txBody>
                  <a:tcPr/>
                </a:tc>
                <a:tc>
                  <a:txBody>
                    <a:bodyPr/>
                    <a:lstStyle/>
                    <a:p>
                      <a:r>
                        <a:rPr lang="en-US" sz="700" dirty="0"/>
                        <a:t>EA</a:t>
                      </a:r>
                    </a:p>
                  </a:txBody>
                  <a:tcPr/>
                </a:tc>
                <a:tc>
                  <a:txBody>
                    <a:bodyPr/>
                    <a:lstStyle/>
                    <a:p>
                      <a:r>
                        <a:rPr lang="en-US" sz="700" dirty="0"/>
                        <a:t>IMU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IMU Shutter Open/Close, Phase B,  Low </a:t>
                      </a:r>
                      <a:r>
                        <a:rPr lang="en-US" sz="700" dirty="0" err="1"/>
                        <a:t>freq</a:t>
                      </a:r>
                      <a:r>
                        <a:rPr lang="en-US" sz="700" dirty="0"/>
                        <a:t>, large amplitude signal</a:t>
                      </a:r>
                    </a:p>
                  </a:txBody>
                  <a:tcPr/>
                </a:tc>
                <a:extLst>
                  <a:ext uri="{0D108BD9-81ED-4DB2-BD59-A6C34878D82A}">
                    <a16:rowId xmlns:a16="http://schemas.microsoft.com/office/drawing/2014/main" val="432648890"/>
                  </a:ext>
                </a:extLst>
              </a:tr>
              <a:tr h="179917">
                <a:tc>
                  <a:txBody>
                    <a:bodyPr/>
                    <a:lstStyle/>
                    <a:p>
                      <a:r>
                        <a:rPr lang="en-US" sz="700" dirty="0"/>
                        <a:t>EA_IMU_30VSB/R        (4 pairs)</a:t>
                      </a:r>
                    </a:p>
                    <a:p>
                      <a:r>
                        <a:rPr lang="en-US" sz="700" dirty="0"/>
                        <a:t>EA_IMU_30VSB_DH/R </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IMU 30VSB/DH power is used by SM End Heaters, and loads installed on IMU modules.  (2.5A chroma load on 30VSB)</a:t>
                      </a:r>
                    </a:p>
                  </a:txBody>
                  <a:tcPr/>
                </a:tc>
                <a:extLst>
                  <a:ext uri="{0D108BD9-81ED-4DB2-BD59-A6C34878D82A}">
                    <a16:rowId xmlns:a16="http://schemas.microsoft.com/office/drawing/2014/main" val="28023290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EA_IMU_30OP/R  (8 pairs)</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30VOP is used by platform control and PIGA Wheel Drive.  Check with Tim N. about 30VOP loading.</a:t>
                      </a:r>
                    </a:p>
                  </a:txBody>
                  <a:tcPr/>
                </a:tc>
                <a:extLst>
                  <a:ext uri="{0D108BD9-81ED-4DB2-BD59-A6C34878D82A}">
                    <a16:rowId xmlns:a16="http://schemas.microsoft.com/office/drawing/2014/main" val="509220877"/>
                  </a:ext>
                </a:extLst>
              </a:tr>
              <a:tr h="1799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EA_IMU_50V/R  (3 pairs)</a:t>
                      </a:r>
                    </a:p>
                  </a:txBody>
                  <a:tcPr/>
                </a:tc>
                <a:tc>
                  <a:txBody>
                    <a:bodyPr/>
                    <a:lstStyle/>
                    <a:p>
                      <a:r>
                        <a:rPr lang="en-US" sz="700" dirty="0"/>
                        <a:t>EA</a:t>
                      </a:r>
                    </a:p>
                  </a:txBody>
                  <a:tcPr/>
                </a:tc>
                <a:tc>
                  <a:txBody>
                    <a:bodyPr/>
                    <a:lstStyle/>
                    <a:p>
                      <a:r>
                        <a:rPr lang="en-US" sz="700" dirty="0"/>
                        <a:t>IMU</a:t>
                      </a:r>
                    </a:p>
                  </a:txBody>
                  <a:tcPr/>
                </a:tc>
                <a:tc>
                  <a:txBody>
                    <a:bodyPr/>
                    <a:lstStyle/>
                    <a:p>
                      <a:r>
                        <a:rPr lang="en-US" sz="700" dirty="0"/>
                        <a:t>EA Power Supplies create 50V from 30VSU for IMU use. 2A chroma load, 100W total, </a:t>
                      </a:r>
                    </a:p>
                  </a:txBody>
                  <a:tcPr/>
                </a:tc>
                <a:extLst>
                  <a:ext uri="{0D108BD9-81ED-4DB2-BD59-A6C34878D82A}">
                    <a16:rowId xmlns:a16="http://schemas.microsoft.com/office/drawing/2014/main" val="2747163414"/>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 dirty="0"/>
                    </a:p>
                  </a:txBody>
                  <a:tcPr/>
                </a:tc>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1748592360"/>
                  </a:ext>
                </a:extLst>
              </a:tr>
              <a:tr h="179917">
                <a:tc>
                  <a:txBody>
                    <a:bodyPr/>
                    <a:lstStyle/>
                    <a:p>
                      <a:r>
                        <a:rPr lang="en-US" sz="700" dirty="0"/>
                        <a:t>CM_EA_SSDN_HB_H/L</a:t>
                      </a:r>
                    </a:p>
                  </a:txBody>
                  <a:tcPr/>
                </a:tc>
                <a:tc>
                  <a:txBody>
                    <a:bodyPr/>
                    <a:lstStyle/>
                    <a:p>
                      <a:r>
                        <a:rPr lang="en-US" sz="700" dirty="0"/>
                        <a:t>IMU</a:t>
                      </a:r>
                    </a:p>
                  </a:txBody>
                  <a:tcPr/>
                </a:tc>
                <a:tc>
                  <a:txBody>
                    <a:bodyPr/>
                    <a:lstStyle/>
                    <a:p>
                      <a:r>
                        <a:rPr lang="en-US" sz="700" dirty="0"/>
                        <a:t>EA</a:t>
                      </a:r>
                    </a:p>
                  </a:txBody>
                  <a:tcPr/>
                </a:tc>
                <a:tc>
                  <a:txBody>
                    <a:bodyPr/>
                    <a:lstStyle/>
                    <a:p>
                      <a:r>
                        <a:rPr lang="en-US" sz="700" dirty="0"/>
                        <a:t>IMU to EA upstream SSDN Data line (HB)</a:t>
                      </a:r>
                    </a:p>
                  </a:txBody>
                  <a:tcPr/>
                </a:tc>
                <a:extLst>
                  <a:ext uri="{0D108BD9-81ED-4DB2-BD59-A6C34878D82A}">
                    <a16:rowId xmlns:a16="http://schemas.microsoft.com/office/drawing/2014/main" val="1796443754"/>
                  </a:ext>
                </a:extLst>
              </a:tr>
              <a:tr h="117628">
                <a:tc>
                  <a:txBody>
                    <a:bodyPr/>
                    <a:lstStyle/>
                    <a:p>
                      <a:r>
                        <a:rPr lang="en-US" sz="700" dirty="0"/>
                        <a:t>CM_EA_SSDN_LB_H/L</a:t>
                      </a:r>
                    </a:p>
                  </a:txBody>
                  <a:tcPr/>
                </a:tc>
                <a:tc>
                  <a:txBody>
                    <a:bodyPr/>
                    <a:lstStyle/>
                    <a:p>
                      <a:r>
                        <a:rPr lang="en-US" sz="700" dirty="0"/>
                        <a:t>IMU</a:t>
                      </a:r>
                    </a:p>
                  </a:txBody>
                  <a:tcPr/>
                </a:tc>
                <a:tc>
                  <a:txBody>
                    <a:bodyPr/>
                    <a:lstStyle/>
                    <a:p>
                      <a:r>
                        <a:rPr lang="en-US" sz="700" dirty="0"/>
                        <a:t>EA</a:t>
                      </a:r>
                    </a:p>
                  </a:txBody>
                  <a:tcPr/>
                </a:tc>
                <a:tc>
                  <a:txBody>
                    <a:bodyPr/>
                    <a:lstStyle/>
                    <a:p>
                      <a:r>
                        <a:rPr lang="en-US" sz="700" dirty="0"/>
                        <a:t>Upstream SSDN data line (LB)</a:t>
                      </a:r>
                    </a:p>
                  </a:txBody>
                  <a:tcPr/>
                </a:tc>
                <a:extLst>
                  <a:ext uri="{0D108BD9-81ED-4DB2-BD59-A6C34878D82A}">
                    <a16:rowId xmlns:a16="http://schemas.microsoft.com/office/drawing/2014/main" val="418736522"/>
                  </a:ext>
                </a:extLst>
              </a:tr>
              <a:tr h="179917">
                <a:tc>
                  <a:txBody>
                    <a:bodyPr/>
                    <a:lstStyle/>
                    <a:p>
                      <a:r>
                        <a:rPr lang="en-US" sz="700" dirty="0"/>
                        <a:t>CM_EA_PFI_REQ_H/L</a:t>
                      </a:r>
                    </a:p>
                  </a:txBody>
                  <a:tcPr/>
                </a:tc>
                <a:tc>
                  <a:txBody>
                    <a:bodyPr/>
                    <a:lstStyle/>
                    <a:p>
                      <a:r>
                        <a:rPr lang="en-US" sz="700" dirty="0"/>
                        <a:t>IMU</a:t>
                      </a:r>
                    </a:p>
                  </a:txBody>
                  <a:tcPr/>
                </a:tc>
                <a:tc>
                  <a:txBody>
                    <a:bodyPr/>
                    <a:lstStyle/>
                    <a:p>
                      <a:r>
                        <a:rPr lang="en-US" sz="700" dirty="0"/>
                        <a:t>EA</a:t>
                      </a:r>
                    </a:p>
                  </a:txBody>
                  <a:tcPr/>
                </a:tc>
                <a:tc>
                  <a:txBody>
                    <a:bodyPr/>
                    <a:lstStyle/>
                    <a:p>
                      <a:r>
                        <a:rPr lang="en-US" sz="700" dirty="0"/>
                        <a:t>IMU PFI request signal</a:t>
                      </a:r>
                    </a:p>
                  </a:txBody>
                  <a:tcPr/>
                </a:tc>
                <a:extLst>
                  <a:ext uri="{0D108BD9-81ED-4DB2-BD59-A6C34878D82A}">
                    <a16:rowId xmlns:a16="http://schemas.microsoft.com/office/drawing/2014/main" val="3963481710"/>
                  </a:ext>
                </a:extLst>
              </a:tr>
              <a:tr h="179917">
                <a:tc>
                  <a:txBody>
                    <a:bodyPr/>
                    <a:lstStyle/>
                    <a:p>
                      <a:r>
                        <a:rPr lang="en-US" sz="700" dirty="0"/>
                        <a:t>CM_EA_STM1_H/L (Do not implement)</a:t>
                      </a:r>
                    </a:p>
                  </a:txBody>
                  <a:tcPr/>
                </a:tc>
                <a:tc>
                  <a:txBody>
                    <a:bodyPr/>
                    <a:lstStyle/>
                    <a:p>
                      <a:r>
                        <a:rPr lang="en-US" sz="700" dirty="0"/>
                        <a:t>IMU</a:t>
                      </a:r>
                    </a:p>
                  </a:txBody>
                  <a:tcPr/>
                </a:tc>
                <a:tc>
                  <a:txBody>
                    <a:bodyPr/>
                    <a:lstStyle/>
                    <a:p>
                      <a:r>
                        <a:rPr lang="en-US" sz="700" dirty="0"/>
                        <a:t>EA</a:t>
                      </a:r>
                    </a:p>
                  </a:txBody>
                  <a:tcPr/>
                </a:tc>
                <a:tc>
                  <a:txBody>
                    <a:bodyPr/>
                    <a:lstStyle/>
                    <a:p>
                      <a:r>
                        <a:rPr lang="en-US" sz="700" dirty="0"/>
                        <a:t>Don’t implement, this signal is used to detect MOD0 and Mod1 EA-IMU cross connect.  Prevents FC from applying 30V power </a:t>
                      </a:r>
                    </a:p>
                  </a:txBody>
                  <a:tcPr/>
                </a:tc>
                <a:extLst>
                  <a:ext uri="{0D108BD9-81ED-4DB2-BD59-A6C34878D82A}">
                    <a16:rowId xmlns:a16="http://schemas.microsoft.com/office/drawing/2014/main" val="2685547155"/>
                  </a:ext>
                </a:extLst>
              </a:tr>
              <a:tr h="179917">
                <a:tc>
                  <a:txBody>
                    <a:bodyPr/>
                    <a:lstStyle/>
                    <a:p>
                      <a:r>
                        <a:rPr lang="en-US" sz="700" dirty="0"/>
                        <a:t>CM_EA_STM2_H/L</a:t>
                      </a:r>
                    </a:p>
                  </a:txBody>
                  <a:tcPr/>
                </a:tc>
                <a:tc>
                  <a:txBody>
                    <a:bodyPr/>
                    <a:lstStyle/>
                    <a:p>
                      <a:r>
                        <a:rPr lang="en-US" sz="700" dirty="0"/>
                        <a:t>IMU</a:t>
                      </a:r>
                    </a:p>
                  </a:txBody>
                  <a:tcPr/>
                </a:tc>
                <a:tc>
                  <a:txBody>
                    <a:bodyPr/>
                    <a:lstStyle/>
                    <a:p>
                      <a:r>
                        <a:rPr lang="en-US" sz="700" dirty="0"/>
                        <a:t>EA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IMU System Welfare Monitor (sinewave)</a:t>
                      </a:r>
                    </a:p>
                  </a:txBody>
                  <a:tcPr/>
                </a:tc>
                <a:extLst>
                  <a:ext uri="{0D108BD9-81ED-4DB2-BD59-A6C34878D82A}">
                    <a16:rowId xmlns:a16="http://schemas.microsoft.com/office/drawing/2014/main" val="2879500540"/>
                  </a:ext>
                </a:extLst>
              </a:tr>
            </a:tbl>
          </a:graphicData>
        </a:graphic>
      </p:graphicFrame>
    </p:spTree>
    <p:extLst>
      <p:ext uri="{BB962C8B-B14F-4D97-AF65-F5344CB8AC3E}">
        <p14:creationId xmlns:p14="http://schemas.microsoft.com/office/powerpoint/2010/main" val="4250249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4F2A-221E-4F05-AF91-2C43E6CFFB7B}"/>
              </a:ext>
            </a:extLst>
          </p:cNvPr>
          <p:cNvSpPr>
            <a:spLocks noGrp="1"/>
          </p:cNvSpPr>
          <p:nvPr>
            <p:ph type="title"/>
          </p:nvPr>
        </p:nvSpPr>
        <p:spPr>
          <a:xfrm>
            <a:off x="470263" y="259907"/>
            <a:ext cx="8458584" cy="664689"/>
          </a:xfrm>
        </p:spPr>
        <p:txBody>
          <a:bodyPr>
            <a:normAutofit/>
          </a:bodyPr>
          <a:lstStyle/>
          <a:p>
            <a:r>
              <a:rPr lang="en-US" dirty="0"/>
              <a:t>IEMU System Temperature Monitor (STM)</a:t>
            </a:r>
          </a:p>
        </p:txBody>
      </p:sp>
      <p:sp>
        <p:nvSpPr>
          <p:cNvPr id="3" name="Text Placeholder 2">
            <a:extLst>
              <a:ext uri="{FF2B5EF4-FFF2-40B4-BE49-F238E27FC236}">
                <a16:creationId xmlns:a16="http://schemas.microsoft.com/office/drawing/2014/main" id="{81D9C870-3C49-40B4-A751-1378C5A02C6D}"/>
              </a:ext>
            </a:extLst>
          </p:cNvPr>
          <p:cNvSpPr>
            <a:spLocks noGrp="1"/>
          </p:cNvSpPr>
          <p:nvPr>
            <p:ph type="body" sz="quarter" idx="15"/>
          </p:nvPr>
        </p:nvSpPr>
        <p:spPr/>
        <p:txBody>
          <a:bodyPr/>
          <a:lstStyle/>
          <a:p>
            <a:r>
              <a:rPr lang="en-US" sz="1400" dirty="0"/>
              <a:t>GS IMU generates and transmits System Temperature Monitor  (STM Tone) to Fire Control as soon as 30VSB power is applied to GS. </a:t>
            </a:r>
            <a:endParaRPr lang="en-US" dirty="0"/>
          </a:p>
          <a:p>
            <a:pPr lvl="1"/>
            <a:r>
              <a:rPr lang="en-US" dirty="0"/>
              <a:t>IMU Emulator: </a:t>
            </a:r>
          </a:p>
          <a:p>
            <a:pPr marL="1089025" lvl="2" indent="-174625"/>
            <a:r>
              <a:rPr lang="en-US" dirty="0"/>
              <a:t>Shall always enable STM tone transmission, or within 50ms after application of 30VSB</a:t>
            </a:r>
          </a:p>
          <a:p>
            <a:pPr marL="1089025" lvl="2" indent="-174625"/>
            <a:r>
              <a:rPr lang="en-US" dirty="0"/>
              <a:t>Shall report STM Tone frequency of 1900Hz “Normal IMU” . See details for STM tone pulse amplitude, pulse width, and shape from GS to FC interface requirements</a:t>
            </a:r>
          </a:p>
          <a:p>
            <a:pPr marL="1089025" lvl="2" indent="-174625"/>
            <a:r>
              <a:rPr lang="en-US" dirty="0"/>
              <a:t>Shall disable STM tone transmission within 50ms after application of 50VDC </a:t>
            </a:r>
          </a:p>
          <a:p>
            <a:r>
              <a:rPr lang="en-US" sz="1400" dirty="0"/>
              <a:t>GS IMU generates and transmits two copies of STM tone to GS EA (STM1 and STM2 tones).  </a:t>
            </a:r>
          </a:p>
          <a:p>
            <a:pPr lvl="1"/>
            <a:r>
              <a:rPr lang="en-US" dirty="0"/>
              <a:t>IMU Emulator: </a:t>
            </a:r>
          </a:p>
          <a:p>
            <a:pPr lvl="2"/>
            <a:r>
              <a:rPr lang="en-US" dirty="0"/>
              <a:t>Shall deliver STM2 tone to GS EA using IMU/IJ1 connector pins 7/9.  See table below for additional detail</a:t>
            </a:r>
            <a:endParaRPr lang="en-US" sz="1400" dirty="0"/>
          </a:p>
        </p:txBody>
      </p:sp>
      <p:sp>
        <p:nvSpPr>
          <p:cNvPr id="4" name="Slide Number Placeholder 3">
            <a:extLst>
              <a:ext uri="{FF2B5EF4-FFF2-40B4-BE49-F238E27FC236}">
                <a16:creationId xmlns:a16="http://schemas.microsoft.com/office/drawing/2014/main" id="{AD3E0638-FE20-4C82-9CF8-8C9439BC3645}"/>
              </a:ext>
            </a:extLst>
          </p:cNvPr>
          <p:cNvSpPr>
            <a:spLocks noGrp="1"/>
          </p:cNvSpPr>
          <p:nvPr>
            <p:ph type="sldNum" sz="quarter" idx="4"/>
          </p:nvPr>
        </p:nvSpPr>
        <p:spPr/>
        <p:txBody>
          <a:bodyPr/>
          <a:lstStyle/>
          <a:p>
            <a:fld id="{532E5815-A8B8-3248-99F0-470F41FB048B}" type="slidenum">
              <a:rPr lang="en-US" smtClean="0"/>
              <a:pPr/>
              <a:t>26</a:t>
            </a:fld>
            <a:endParaRPr lang="en-US" dirty="0"/>
          </a:p>
        </p:txBody>
      </p:sp>
      <p:pic>
        <p:nvPicPr>
          <p:cNvPr id="14" name="Picture 13">
            <a:extLst>
              <a:ext uri="{FF2B5EF4-FFF2-40B4-BE49-F238E27FC236}">
                <a16:creationId xmlns:a16="http://schemas.microsoft.com/office/drawing/2014/main" id="{51E053F7-71E3-416C-9BF3-C3821419870A}"/>
              </a:ext>
            </a:extLst>
          </p:cNvPr>
          <p:cNvPicPr>
            <a:picLocks noChangeAspect="1"/>
          </p:cNvPicPr>
          <p:nvPr/>
        </p:nvPicPr>
        <p:blipFill rotWithShape="1">
          <a:blip r:embed="rId3"/>
          <a:srcRect t="40675"/>
          <a:stretch/>
        </p:blipFill>
        <p:spPr>
          <a:xfrm>
            <a:off x="587257" y="3541149"/>
            <a:ext cx="7543800" cy="1017125"/>
          </a:xfrm>
          <a:prstGeom prst="rect">
            <a:avLst/>
          </a:prstGeom>
        </p:spPr>
      </p:pic>
    </p:spTree>
    <p:extLst>
      <p:ext uri="{BB962C8B-B14F-4D97-AF65-F5344CB8AC3E}">
        <p14:creationId xmlns:p14="http://schemas.microsoft.com/office/powerpoint/2010/main" val="76274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4F2A-221E-4F05-AF91-2C43E6CFFB7B}"/>
              </a:ext>
            </a:extLst>
          </p:cNvPr>
          <p:cNvSpPr>
            <a:spLocks noGrp="1"/>
          </p:cNvSpPr>
          <p:nvPr>
            <p:ph type="title"/>
          </p:nvPr>
        </p:nvSpPr>
        <p:spPr>
          <a:xfrm>
            <a:off x="470263" y="259907"/>
            <a:ext cx="8458584" cy="664689"/>
          </a:xfrm>
        </p:spPr>
        <p:txBody>
          <a:bodyPr>
            <a:normAutofit/>
          </a:bodyPr>
          <a:lstStyle/>
          <a:p>
            <a:r>
              <a:rPr lang="en-US" dirty="0"/>
              <a:t>IEMU </a:t>
            </a:r>
            <a:r>
              <a:rPr lang="en-US" sz="2800" dirty="0" err="1"/>
              <a:t>IEMU</a:t>
            </a:r>
            <a:r>
              <a:rPr lang="en-US" sz="2800" dirty="0"/>
              <a:t> 30VSB, 50V, and 30VOP power loads</a:t>
            </a:r>
            <a:endParaRPr lang="en-US" dirty="0"/>
          </a:p>
        </p:txBody>
      </p:sp>
      <p:sp>
        <p:nvSpPr>
          <p:cNvPr id="3" name="Text Placeholder 2">
            <a:extLst>
              <a:ext uri="{FF2B5EF4-FFF2-40B4-BE49-F238E27FC236}">
                <a16:creationId xmlns:a16="http://schemas.microsoft.com/office/drawing/2014/main" id="{81D9C870-3C49-40B4-A751-1378C5A02C6D}"/>
              </a:ext>
            </a:extLst>
          </p:cNvPr>
          <p:cNvSpPr>
            <a:spLocks noGrp="1"/>
          </p:cNvSpPr>
          <p:nvPr>
            <p:ph type="body" sz="quarter" idx="15"/>
          </p:nvPr>
        </p:nvSpPr>
        <p:spPr>
          <a:xfrm>
            <a:off x="470263" y="1043940"/>
            <a:ext cx="8223068" cy="3486786"/>
          </a:xfrm>
        </p:spPr>
        <p:txBody>
          <a:bodyPr/>
          <a:lstStyle/>
          <a:p>
            <a:r>
              <a:rPr lang="en-US" dirty="0"/>
              <a:t>IMU Emulator shall draw: </a:t>
            </a:r>
          </a:p>
          <a:p>
            <a:pPr marL="687388" lvl="1" indent="-174625"/>
            <a:r>
              <a:rPr lang="en-US" dirty="0"/>
              <a:t>2.5A from 30VSB</a:t>
            </a:r>
          </a:p>
          <a:p>
            <a:pPr marL="687388" lvl="1" indent="-174625"/>
            <a:r>
              <a:rPr lang="en-US" dirty="0"/>
              <a:t>2A from 50VDC</a:t>
            </a:r>
          </a:p>
          <a:p>
            <a:pPr marL="687388" lvl="1" indent="-174625"/>
            <a:r>
              <a:rPr lang="en-US" dirty="0"/>
              <a:t>?A from 30VOP.  Consult Tim N.</a:t>
            </a:r>
            <a:r>
              <a:rPr lang="en-US" sz="1400" dirty="0"/>
              <a:t>  </a:t>
            </a:r>
          </a:p>
        </p:txBody>
      </p:sp>
      <p:sp>
        <p:nvSpPr>
          <p:cNvPr id="4" name="Slide Number Placeholder 3">
            <a:extLst>
              <a:ext uri="{FF2B5EF4-FFF2-40B4-BE49-F238E27FC236}">
                <a16:creationId xmlns:a16="http://schemas.microsoft.com/office/drawing/2014/main" id="{AD3E0638-FE20-4C82-9CF8-8C9439BC3645}"/>
              </a:ext>
            </a:extLst>
          </p:cNvPr>
          <p:cNvSpPr>
            <a:spLocks noGrp="1"/>
          </p:cNvSpPr>
          <p:nvPr>
            <p:ph type="sldNum" sz="quarter" idx="4"/>
          </p:nvPr>
        </p:nvSpPr>
        <p:spPr/>
        <p:txBody>
          <a:bodyPr/>
          <a:lstStyle/>
          <a:p>
            <a:fld id="{532E5815-A8B8-3248-99F0-470F41FB048B}" type="slidenum">
              <a:rPr lang="en-US" smtClean="0"/>
              <a:pPr/>
              <a:t>27</a:t>
            </a:fld>
            <a:endParaRPr lang="en-US" dirty="0"/>
          </a:p>
        </p:txBody>
      </p:sp>
    </p:spTree>
    <p:extLst>
      <p:ext uri="{BB962C8B-B14F-4D97-AF65-F5344CB8AC3E}">
        <p14:creationId xmlns:p14="http://schemas.microsoft.com/office/powerpoint/2010/main" val="107631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1004" y="35399"/>
            <a:ext cx="5824538" cy="674050"/>
          </a:xfrm>
        </p:spPr>
        <p:txBody>
          <a:bodyPr>
            <a:normAutofit/>
          </a:bodyPr>
          <a:lstStyle/>
          <a:p>
            <a:r>
              <a:rPr lang="en-US" sz="2400" dirty="0"/>
              <a:t>The Task 4521 HWIL Team</a:t>
            </a:r>
          </a:p>
        </p:txBody>
      </p:sp>
      <p:sp>
        <p:nvSpPr>
          <p:cNvPr id="5" name="Slide Number Placeholder 4"/>
          <p:cNvSpPr>
            <a:spLocks noGrp="1"/>
          </p:cNvSpPr>
          <p:nvPr>
            <p:ph type="sldNum" sz="quarter" idx="4"/>
          </p:nvPr>
        </p:nvSpPr>
        <p:spPr/>
        <p:txBody>
          <a:bodyPr/>
          <a:lstStyle/>
          <a:p>
            <a:pPr>
              <a:defRPr/>
            </a:pPr>
            <a:fld id="{F7DB8CBF-0464-48A9-B058-F7F70FEBA399}" type="slidenum">
              <a:rPr lang="en-US" smtClean="0"/>
              <a:pPr>
                <a:defRPr/>
              </a:pPr>
              <a:t>3</a:t>
            </a:fld>
            <a:endParaRPr lang="en-US" dirty="0"/>
          </a:p>
        </p:txBody>
      </p:sp>
      <p:sp>
        <p:nvSpPr>
          <p:cNvPr id="8" name="Rectangle 7">
            <a:extLst>
              <a:ext uri="{FF2B5EF4-FFF2-40B4-BE49-F238E27FC236}">
                <a16:creationId xmlns:a16="http://schemas.microsoft.com/office/drawing/2014/main" id="{3FB3E394-1BFD-71ED-C9C9-8D03089C9C95}"/>
              </a:ext>
            </a:extLst>
          </p:cNvPr>
          <p:cNvSpPr/>
          <p:nvPr/>
        </p:nvSpPr>
        <p:spPr>
          <a:xfrm>
            <a:off x="3910253" y="884746"/>
            <a:ext cx="1083795" cy="592584"/>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Bryan Wasileski</a:t>
            </a:r>
          </a:p>
          <a:p>
            <a:pPr algn="ctr"/>
            <a:r>
              <a:rPr lang="en-US" sz="750" dirty="0">
                <a:solidFill>
                  <a:schemeClr val="tx1"/>
                </a:solidFill>
              </a:rPr>
              <a:t>Technical Director</a:t>
            </a:r>
          </a:p>
        </p:txBody>
      </p:sp>
      <p:sp>
        <p:nvSpPr>
          <p:cNvPr id="11" name="Rectangle 10">
            <a:extLst>
              <a:ext uri="{FF2B5EF4-FFF2-40B4-BE49-F238E27FC236}">
                <a16:creationId xmlns:a16="http://schemas.microsoft.com/office/drawing/2014/main" id="{4E873120-B5BF-0756-927D-C8B9462BDBBE}"/>
              </a:ext>
            </a:extLst>
          </p:cNvPr>
          <p:cNvSpPr/>
          <p:nvPr/>
        </p:nvSpPr>
        <p:spPr>
          <a:xfrm>
            <a:off x="4031985" y="1760320"/>
            <a:ext cx="840331" cy="459466"/>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Aidan Dowdle</a:t>
            </a:r>
          </a:p>
          <a:p>
            <a:pPr algn="ctr"/>
            <a:r>
              <a:rPr lang="en-US" sz="750" dirty="0">
                <a:solidFill>
                  <a:schemeClr val="tx1"/>
                </a:solidFill>
              </a:rPr>
              <a:t>Task Lead</a:t>
            </a:r>
          </a:p>
        </p:txBody>
      </p:sp>
      <p:sp>
        <p:nvSpPr>
          <p:cNvPr id="2" name="Rectangle 1">
            <a:extLst>
              <a:ext uri="{FF2B5EF4-FFF2-40B4-BE49-F238E27FC236}">
                <a16:creationId xmlns:a16="http://schemas.microsoft.com/office/drawing/2014/main" id="{7187D49F-00EC-7E2A-D79E-D41745D07043}"/>
              </a:ext>
            </a:extLst>
          </p:cNvPr>
          <p:cNvSpPr/>
          <p:nvPr/>
        </p:nvSpPr>
        <p:spPr>
          <a:xfrm>
            <a:off x="2369350" y="3798039"/>
            <a:ext cx="638802" cy="341236"/>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Christian Anzueto</a:t>
            </a:r>
          </a:p>
        </p:txBody>
      </p:sp>
      <p:sp>
        <p:nvSpPr>
          <p:cNvPr id="4" name="Rectangle 3">
            <a:extLst>
              <a:ext uri="{FF2B5EF4-FFF2-40B4-BE49-F238E27FC236}">
                <a16:creationId xmlns:a16="http://schemas.microsoft.com/office/drawing/2014/main" id="{D82C4E2A-6738-5B2C-8B54-727009A75A95}"/>
              </a:ext>
            </a:extLst>
          </p:cNvPr>
          <p:cNvSpPr/>
          <p:nvPr/>
        </p:nvSpPr>
        <p:spPr>
          <a:xfrm>
            <a:off x="1510316" y="2853950"/>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Rich Mather</a:t>
            </a:r>
          </a:p>
        </p:txBody>
      </p:sp>
      <p:sp>
        <p:nvSpPr>
          <p:cNvPr id="6" name="Rectangle 5">
            <a:extLst>
              <a:ext uri="{FF2B5EF4-FFF2-40B4-BE49-F238E27FC236}">
                <a16:creationId xmlns:a16="http://schemas.microsoft.com/office/drawing/2014/main" id="{C6D0E1EC-5F1C-DA30-E039-965CC2C0F231}"/>
              </a:ext>
            </a:extLst>
          </p:cNvPr>
          <p:cNvSpPr/>
          <p:nvPr/>
        </p:nvSpPr>
        <p:spPr>
          <a:xfrm>
            <a:off x="1510316" y="3338934"/>
            <a:ext cx="638802" cy="34623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Steve Nguyen</a:t>
            </a:r>
          </a:p>
        </p:txBody>
      </p:sp>
      <p:sp>
        <p:nvSpPr>
          <p:cNvPr id="7" name="Rectangle 6">
            <a:extLst>
              <a:ext uri="{FF2B5EF4-FFF2-40B4-BE49-F238E27FC236}">
                <a16:creationId xmlns:a16="http://schemas.microsoft.com/office/drawing/2014/main" id="{9A7614E8-5496-3AEC-BE0E-404AF7BE9913}"/>
              </a:ext>
            </a:extLst>
          </p:cNvPr>
          <p:cNvSpPr/>
          <p:nvPr/>
        </p:nvSpPr>
        <p:spPr>
          <a:xfrm>
            <a:off x="3255350" y="2871251"/>
            <a:ext cx="638802" cy="34623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Daniel Reveron</a:t>
            </a:r>
          </a:p>
        </p:txBody>
      </p:sp>
      <p:sp>
        <p:nvSpPr>
          <p:cNvPr id="16" name="Rectangle 15">
            <a:extLst>
              <a:ext uri="{FF2B5EF4-FFF2-40B4-BE49-F238E27FC236}">
                <a16:creationId xmlns:a16="http://schemas.microsoft.com/office/drawing/2014/main" id="{C6CCC3F2-CB91-9364-4E7F-27218BA1D4FC}"/>
              </a:ext>
            </a:extLst>
          </p:cNvPr>
          <p:cNvSpPr/>
          <p:nvPr/>
        </p:nvSpPr>
        <p:spPr>
          <a:xfrm>
            <a:off x="2378465" y="2861026"/>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Jason Karlin</a:t>
            </a:r>
          </a:p>
        </p:txBody>
      </p:sp>
      <p:sp>
        <p:nvSpPr>
          <p:cNvPr id="20" name="Rectangle 19">
            <a:extLst>
              <a:ext uri="{FF2B5EF4-FFF2-40B4-BE49-F238E27FC236}">
                <a16:creationId xmlns:a16="http://schemas.microsoft.com/office/drawing/2014/main" id="{EE38280C-6049-971B-7BFF-705783F26659}"/>
              </a:ext>
            </a:extLst>
          </p:cNvPr>
          <p:cNvSpPr/>
          <p:nvPr/>
        </p:nvSpPr>
        <p:spPr>
          <a:xfrm>
            <a:off x="5034320" y="1824280"/>
            <a:ext cx="836457" cy="399821"/>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Lou DeMaria</a:t>
            </a:r>
          </a:p>
          <a:p>
            <a:pPr algn="ctr"/>
            <a:r>
              <a:rPr lang="en-US" sz="750" dirty="0">
                <a:solidFill>
                  <a:schemeClr val="tx1"/>
                </a:solidFill>
              </a:rPr>
              <a:t>GHWIL Sub-TL</a:t>
            </a:r>
          </a:p>
        </p:txBody>
      </p:sp>
      <p:sp>
        <p:nvSpPr>
          <p:cNvPr id="23" name="TextBox 22">
            <a:extLst>
              <a:ext uri="{FF2B5EF4-FFF2-40B4-BE49-F238E27FC236}">
                <a16:creationId xmlns:a16="http://schemas.microsoft.com/office/drawing/2014/main" id="{C6C06ED0-D747-ACD3-E2DC-54518F528A95}"/>
              </a:ext>
            </a:extLst>
          </p:cNvPr>
          <p:cNvSpPr txBox="1"/>
          <p:nvPr/>
        </p:nvSpPr>
        <p:spPr>
          <a:xfrm>
            <a:off x="1580037" y="2563871"/>
            <a:ext cx="711504" cy="253916"/>
          </a:xfrm>
          <a:prstGeom prst="rect">
            <a:avLst/>
          </a:prstGeom>
          <a:noFill/>
        </p:spPr>
        <p:txBody>
          <a:bodyPr wrap="square" rtlCol="0">
            <a:spAutoFit/>
          </a:bodyPr>
          <a:lstStyle/>
          <a:p>
            <a:r>
              <a:rPr lang="en-US" sz="1050" dirty="0"/>
              <a:t>RT Sim</a:t>
            </a:r>
          </a:p>
        </p:txBody>
      </p:sp>
      <p:sp>
        <p:nvSpPr>
          <p:cNvPr id="26" name="TextBox 25">
            <a:extLst>
              <a:ext uri="{FF2B5EF4-FFF2-40B4-BE49-F238E27FC236}">
                <a16:creationId xmlns:a16="http://schemas.microsoft.com/office/drawing/2014/main" id="{970EA2BE-9077-BA05-1360-1EE64FB59BDF}"/>
              </a:ext>
            </a:extLst>
          </p:cNvPr>
          <p:cNvSpPr txBox="1"/>
          <p:nvPr/>
        </p:nvSpPr>
        <p:spPr>
          <a:xfrm>
            <a:off x="2532514" y="2561107"/>
            <a:ext cx="465923" cy="253916"/>
          </a:xfrm>
          <a:prstGeom prst="rect">
            <a:avLst/>
          </a:prstGeom>
          <a:noFill/>
        </p:spPr>
        <p:txBody>
          <a:bodyPr wrap="square" rtlCol="0">
            <a:spAutoFit/>
          </a:bodyPr>
          <a:lstStyle/>
          <a:p>
            <a:r>
              <a:rPr lang="en-US" sz="1050" dirty="0"/>
              <a:t>I&amp;T</a:t>
            </a:r>
          </a:p>
        </p:txBody>
      </p:sp>
      <p:sp>
        <p:nvSpPr>
          <p:cNvPr id="27" name="TextBox 26">
            <a:extLst>
              <a:ext uri="{FF2B5EF4-FFF2-40B4-BE49-F238E27FC236}">
                <a16:creationId xmlns:a16="http://schemas.microsoft.com/office/drawing/2014/main" id="{99E233C6-6FD3-0C21-47CC-D1A3D0BB4B0F}"/>
              </a:ext>
            </a:extLst>
          </p:cNvPr>
          <p:cNvSpPr txBox="1"/>
          <p:nvPr/>
        </p:nvSpPr>
        <p:spPr>
          <a:xfrm>
            <a:off x="3246614" y="2563871"/>
            <a:ext cx="723272" cy="253916"/>
          </a:xfrm>
          <a:prstGeom prst="rect">
            <a:avLst/>
          </a:prstGeom>
          <a:noFill/>
        </p:spPr>
        <p:txBody>
          <a:bodyPr wrap="square" rtlCol="0">
            <a:spAutoFit/>
          </a:bodyPr>
          <a:lstStyle/>
          <a:p>
            <a:r>
              <a:rPr lang="en-US" sz="1050" dirty="0"/>
              <a:t>Systems</a:t>
            </a:r>
          </a:p>
        </p:txBody>
      </p:sp>
      <p:sp>
        <p:nvSpPr>
          <p:cNvPr id="28" name="Rectangle 27">
            <a:extLst>
              <a:ext uri="{FF2B5EF4-FFF2-40B4-BE49-F238E27FC236}">
                <a16:creationId xmlns:a16="http://schemas.microsoft.com/office/drawing/2014/main" id="{3131CEB4-B76E-BCF7-14D1-8BAEF1AA899C}"/>
              </a:ext>
            </a:extLst>
          </p:cNvPr>
          <p:cNvSpPr/>
          <p:nvPr/>
        </p:nvSpPr>
        <p:spPr>
          <a:xfrm>
            <a:off x="3723337" y="4816163"/>
            <a:ext cx="315959" cy="175613"/>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p>
        </p:txBody>
      </p:sp>
      <p:sp>
        <p:nvSpPr>
          <p:cNvPr id="30" name="TextBox 29">
            <a:extLst>
              <a:ext uri="{FF2B5EF4-FFF2-40B4-BE49-F238E27FC236}">
                <a16:creationId xmlns:a16="http://schemas.microsoft.com/office/drawing/2014/main" id="{CAE789BC-064E-7C3E-F653-2DD6D1941EA4}"/>
              </a:ext>
            </a:extLst>
          </p:cNvPr>
          <p:cNvSpPr txBox="1"/>
          <p:nvPr/>
        </p:nvSpPr>
        <p:spPr>
          <a:xfrm>
            <a:off x="4023195" y="4758703"/>
            <a:ext cx="909178" cy="300082"/>
          </a:xfrm>
          <a:prstGeom prst="rect">
            <a:avLst/>
          </a:prstGeom>
          <a:noFill/>
        </p:spPr>
        <p:txBody>
          <a:bodyPr wrap="square" rtlCol="0">
            <a:spAutoFit/>
          </a:bodyPr>
          <a:lstStyle/>
          <a:p>
            <a:r>
              <a:rPr lang="en-US" sz="1350" dirty="0"/>
              <a:t>= Draper</a:t>
            </a:r>
          </a:p>
        </p:txBody>
      </p:sp>
      <p:sp>
        <p:nvSpPr>
          <p:cNvPr id="31" name="Rectangle 30">
            <a:extLst>
              <a:ext uri="{FF2B5EF4-FFF2-40B4-BE49-F238E27FC236}">
                <a16:creationId xmlns:a16="http://schemas.microsoft.com/office/drawing/2014/main" id="{4C3FA820-2F17-E3F4-8B76-9FDD217D7F9E}"/>
              </a:ext>
            </a:extLst>
          </p:cNvPr>
          <p:cNvSpPr/>
          <p:nvPr/>
        </p:nvSpPr>
        <p:spPr>
          <a:xfrm>
            <a:off x="4872316" y="4817236"/>
            <a:ext cx="324009" cy="175613"/>
          </a:xfrm>
          <a:prstGeom prst="rect">
            <a:avLst/>
          </a:prstGeom>
          <a:noFill/>
          <a:ln w="38100"/>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750" dirty="0"/>
          </a:p>
        </p:txBody>
      </p:sp>
      <p:sp>
        <p:nvSpPr>
          <p:cNvPr id="34" name="TextBox 33">
            <a:extLst>
              <a:ext uri="{FF2B5EF4-FFF2-40B4-BE49-F238E27FC236}">
                <a16:creationId xmlns:a16="http://schemas.microsoft.com/office/drawing/2014/main" id="{6FDB4F85-5EE8-D56A-4AA0-5CF412703DC2}"/>
              </a:ext>
            </a:extLst>
          </p:cNvPr>
          <p:cNvSpPr txBox="1"/>
          <p:nvPr/>
        </p:nvSpPr>
        <p:spPr>
          <a:xfrm>
            <a:off x="5180224" y="4758703"/>
            <a:ext cx="849121" cy="300082"/>
          </a:xfrm>
          <a:prstGeom prst="rect">
            <a:avLst/>
          </a:prstGeom>
          <a:noFill/>
        </p:spPr>
        <p:txBody>
          <a:bodyPr wrap="square" rtlCol="0">
            <a:spAutoFit/>
          </a:bodyPr>
          <a:lstStyle/>
          <a:p>
            <a:r>
              <a:rPr lang="en-US" sz="1350" dirty="0"/>
              <a:t>= Crane</a:t>
            </a:r>
          </a:p>
        </p:txBody>
      </p:sp>
      <p:sp>
        <p:nvSpPr>
          <p:cNvPr id="35" name="Rectangle 34">
            <a:extLst>
              <a:ext uri="{FF2B5EF4-FFF2-40B4-BE49-F238E27FC236}">
                <a16:creationId xmlns:a16="http://schemas.microsoft.com/office/drawing/2014/main" id="{793DF126-E961-526F-95D2-D213EEAB7C7E}"/>
              </a:ext>
            </a:extLst>
          </p:cNvPr>
          <p:cNvSpPr/>
          <p:nvPr/>
        </p:nvSpPr>
        <p:spPr>
          <a:xfrm>
            <a:off x="5960430" y="4809396"/>
            <a:ext cx="324009" cy="175613"/>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750" dirty="0"/>
          </a:p>
        </p:txBody>
      </p:sp>
      <p:sp>
        <p:nvSpPr>
          <p:cNvPr id="36" name="TextBox 35">
            <a:extLst>
              <a:ext uri="{FF2B5EF4-FFF2-40B4-BE49-F238E27FC236}">
                <a16:creationId xmlns:a16="http://schemas.microsoft.com/office/drawing/2014/main" id="{9DC7594E-A825-16EC-5B81-7D7331518576}"/>
              </a:ext>
            </a:extLst>
          </p:cNvPr>
          <p:cNvSpPr txBox="1"/>
          <p:nvPr/>
        </p:nvSpPr>
        <p:spPr>
          <a:xfrm>
            <a:off x="6276388" y="4758703"/>
            <a:ext cx="934286" cy="300082"/>
          </a:xfrm>
          <a:prstGeom prst="rect">
            <a:avLst/>
          </a:prstGeom>
          <a:noFill/>
        </p:spPr>
        <p:txBody>
          <a:bodyPr wrap="square" rtlCol="0">
            <a:spAutoFit/>
          </a:bodyPr>
          <a:lstStyle/>
          <a:p>
            <a:r>
              <a:rPr lang="en-US" sz="1350" dirty="0"/>
              <a:t>= GD-MS</a:t>
            </a:r>
          </a:p>
        </p:txBody>
      </p:sp>
      <p:sp>
        <p:nvSpPr>
          <p:cNvPr id="37" name="Rectangle 36">
            <a:extLst>
              <a:ext uri="{FF2B5EF4-FFF2-40B4-BE49-F238E27FC236}">
                <a16:creationId xmlns:a16="http://schemas.microsoft.com/office/drawing/2014/main" id="{76062F5A-E07E-6199-EAF7-D883FCDC285F}"/>
              </a:ext>
            </a:extLst>
          </p:cNvPr>
          <p:cNvSpPr/>
          <p:nvPr/>
        </p:nvSpPr>
        <p:spPr>
          <a:xfrm>
            <a:off x="4116649" y="2871251"/>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Michael Nguyen</a:t>
            </a:r>
          </a:p>
        </p:txBody>
      </p:sp>
      <p:sp>
        <p:nvSpPr>
          <p:cNvPr id="38" name="Rectangle 37">
            <a:extLst>
              <a:ext uri="{FF2B5EF4-FFF2-40B4-BE49-F238E27FC236}">
                <a16:creationId xmlns:a16="http://schemas.microsoft.com/office/drawing/2014/main" id="{4589FFB1-3C4E-9402-9C9C-43077551C0F2}"/>
              </a:ext>
            </a:extLst>
          </p:cNvPr>
          <p:cNvSpPr/>
          <p:nvPr/>
        </p:nvSpPr>
        <p:spPr>
          <a:xfrm>
            <a:off x="4116649" y="3338934"/>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Freddy Aguayo</a:t>
            </a:r>
          </a:p>
        </p:txBody>
      </p:sp>
      <p:sp>
        <p:nvSpPr>
          <p:cNvPr id="39" name="TextBox 38">
            <a:extLst>
              <a:ext uri="{FF2B5EF4-FFF2-40B4-BE49-F238E27FC236}">
                <a16:creationId xmlns:a16="http://schemas.microsoft.com/office/drawing/2014/main" id="{BACE24D0-67E3-BB95-2EF1-CDE94F812454}"/>
              </a:ext>
            </a:extLst>
          </p:cNvPr>
          <p:cNvSpPr txBox="1"/>
          <p:nvPr/>
        </p:nvSpPr>
        <p:spPr>
          <a:xfrm>
            <a:off x="4070714" y="2563871"/>
            <a:ext cx="861659" cy="253916"/>
          </a:xfrm>
          <a:prstGeom prst="rect">
            <a:avLst/>
          </a:prstGeom>
          <a:noFill/>
        </p:spPr>
        <p:txBody>
          <a:bodyPr wrap="square" rtlCol="0">
            <a:spAutoFit/>
          </a:bodyPr>
          <a:lstStyle/>
          <a:p>
            <a:r>
              <a:rPr lang="en-US" sz="1050" dirty="0"/>
              <a:t>HDL/FPGA</a:t>
            </a:r>
          </a:p>
        </p:txBody>
      </p:sp>
      <p:sp>
        <p:nvSpPr>
          <p:cNvPr id="41" name="Rectangle 40">
            <a:extLst>
              <a:ext uri="{FF2B5EF4-FFF2-40B4-BE49-F238E27FC236}">
                <a16:creationId xmlns:a16="http://schemas.microsoft.com/office/drawing/2014/main" id="{01298AB3-3C60-4317-807F-566BE4BB40D8}"/>
              </a:ext>
            </a:extLst>
          </p:cNvPr>
          <p:cNvSpPr/>
          <p:nvPr/>
        </p:nvSpPr>
        <p:spPr>
          <a:xfrm>
            <a:off x="2369350" y="3338934"/>
            <a:ext cx="638802" cy="341235"/>
          </a:xfrm>
          <a:prstGeom prst="rect">
            <a:avLst/>
          </a:prstGeom>
          <a:noFill/>
          <a:ln w="38100"/>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750" dirty="0">
                <a:solidFill>
                  <a:schemeClr val="tx1"/>
                </a:solidFill>
              </a:rPr>
              <a:t>Daniel Fitzwater</a:t>
            </a:r>
          </a:p>
        </p:txBody>
      </p:sp>
      <p:sp>
        <p:nvSpPr>
          <p:cNvPr id="42" name="Rectangle 41">
            <a:extLst>
              <a:ext uri="{FF2B5EF4-FFF2-40B4-BE49-F238E27FC236}">
                <a16:creationId xmlns:a16="http://schemas.microsoft.com/office/drawing/2014/main" id="{4D4D2BA9-AC47-434D-460F-DEA5C9D7EA25}"/>
              </a:ext>
            </a:extLst>
          </p:cNvPr>
          <p:cNvSpPr/>
          <p:nvPr/>
        </p:nvSpPr>
        <p:spPr>
          <a:xfrm>
            <a:off x="3255350" y="3341568"/>
            <a:ext cx="638802" cy="341235"/>
          </a:xfrm>
          <a:prstGeom prst="rect">
            <a:avLst/>
          </a:prstGeom>
          <a:noFill/>
          <a:ln w="38100"/>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750" dirty="0">
                <a:solidFill>
                  <a:schemeClr val="tx1"/>
                </a:solidFill>
              </a:rPr>
              <a:t>David Stuart</a:t>
            </a:r>
          </a:p>
        </p:txBody>
      </p:sp>
      <p:sp>
        <p:nvSpPr>
          <p:cNvPr id="43" name="Rectangle 42">
            <a:extLst>
              <a:ext uri="{FF2B5EF4-FFF2-40B4-BE49-F238E27FC236}">
                <a16:creationId xmlns:a16="http://schemas.microsoft.com/office/drawing/2014/main" id="{1A295EBC-6BBA-74AC-3CF1-C1D14179D653}"/>
              </a:ext>
            </a:extLst>
          </p:cNvPr>
          <p:cNvSpPr/>
          <p:nvPr/>
        </p:nvSpPr>
        <p:spPr>
          <a:xfrm>
            <a:off x="4994127" y="2871251"/>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Kevin Baptista</a:t>
            </a:r>
          </a:p>
        </p:txBody>
      </p:sp>
      <p:sp>
        <p:nvSpPr>
          <p:cNvPr id="44" name="Rectangle 43">
            <a:extLst>
              <a:ext uri="{FF2B5EF4-FFF2-40B4-BE49-F238E27FC236}">
                <a16:creationId xmlns:a16="http://schemas.microsoft.com/office/drawing/2014/main" id="{C46B99E5-7606-AA3A-49E3-18B43EAB2E6A}"/>
              </a:ext>
            </a:extLst>
          </p:cNvPr>
          <p:cNvSpPr/>
          <p:nvPr/>
        </p:nvSpPr>
        <p:spPr>
          <a:xfrm>
            <a:off x="4993534" y="3338934"/>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Kurt Lucas</a:t>
            </a:r>
          </a:p>
        </p:txBody>
      </p:sp>
      <p:sp>
        <p:nvSpPr>
          <p:cNvPr id="45" name="TextBox 44">
            <a:extLst>
              <a:ext uri="{FF2B5EF4-FFF2-40B4-BE49-F238E27FC236}">
                <a16:creationId xmlns:a16="http://schemas.microsoft.com/office/drawing/2014/main" id="{255B01AE-4CE4-A001-9DF8-B251273E4014}"/>
              </a:ext>
            </a:extLst>
          </p:cNvPr>
          <p:cNvSpPr txBox="1"/>
          <p:nvPr/>
        </p:nvSpPr>
        <p:spPr>
          <a:xfrm>
            <a:off x="4902059" y="2449815"/>
            <a:ext cx="861659" cy="415498"/>
          </a:xfrm>
          <a:prstGeom prst="rect">
            <a:avLst/>
          </a:prstGeom>
          <a:noFill/>
        </p:spPr>
        <p:txBody>
          <a:bodyPr wrap="square" rtlCol="0">
            <a:spAutoFit/>
          </a:bodyPr>
          <a:lstStyle/>
          <a:p>
            <a:pPr algn="ctr"/>
            <a:r>
              <a:rPr lang="en-US" sz="1050" dirty="0"/>
              <a:t>Embedded Software</a:t>
            </a:r>
          </a:p>
        </p:txBody>
      </p:sp>
      <p:sp>
        <p:nvSpPr>
          <p:cNvPr id="46" name="TextBox 45">
            <a:extLst>
              <a:ext uri="{FF2B5EF4-FFF2-40B4-BE49-F238E27FC236}">
                <a16:creationId xmlns:a16="http://schemas.microsoft.com/office/drawing/2014/main" id="{B47EA4FD-A667-C1B7-E174-4E9076BB7F96}"/>
              </a:ext>
            </a:extLst>
          </p:cNvPr>
          <p:cNvSpPr txBox="1"/>
          <p:nvPr/>
        </p:nvSpPr>
        <p:spPr>
          <a:xfrm>
            <a:off x="5659736" y="2420794"/>
            <a:ext cx="1083795" cy="415498"/>
          </a:xfrm>
          <a:prstGeom prst="rect">
            <a:avLst/>
          </a:prstGeom>
          <a:noFill/>
        </p:spPr>
        <p:txBody>
          <a:bodyPr wrap="square" rtlCol="0">
            <a:spAutoFit/>
          </a:bodyPr>
          <a:lstStyle/>
          <a:p>
            <a:pPr algn="ctr"/>
            <a:r>
              <a:rPr lang="en-US" sz="1050" dirty="0"/>
              <a:t>Visualization</a:t>
            </a:r>
          </a:p>
          <a:p>
            <a:pPr algn="ctr"/>
            <a:r>
              <a:rPr lang="en-US" sz="1050" dirty="0"/>
              <a:t>IT support</a:t>
            </a:r>
          </a:p>
        </p:txBody>
      </p:sp>
      <p:sp>
        <p:nvSpPr>
          <p:cNvPr id="47" name="Rectangle 46">
            <a:extLst>
              <a:ext uri="{FF2B5EF4-FFF2-40B4-BE49-F238E27FC236}">
                <a16:creationId xmlns:a16="http://schemas.microsoft.com/office/drawing/2014/main" id="{EB46C5ED-04AF-57FA-86A2-26364EC65DED}"/>
              </a:ext>
            </a:extLst>
          </p:cNvPr>
          <p:cNvSpPr/>
          <p:nvPr/>
        </p:nvSpPr>
        <p:spPr>
          <a:xfrm>
            <a:off x="5870777" y="2871251"/>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Curt Schroeder</a:t>
            </a:r>
          </a:p>
        </p:txBody>
      </p:sp>
      <p:sp>
        <p:nvSpPr>
          <p:cNvPr id="48" name="Rectangle 47">
            <a:extLst>
              <a:ext uri="{FF2B5EF4-FFF2-40B4-BE49-F238E27FC236}">
                <a16:creationId xmlns:a16="http://schemas.microsoft.com/office/drawing/2014/main" id="{28705AED-B8A3-1E2D-3434-1673CBDF0825}"/>
              </a:ext>
            </a:extLst>
          </p:cNvPr>
          <p:cNvSpPr/>
          <p:nvPr/>
        </p:nvSpPr>
        <p:spPr>
          <a:xfrm>
            <a:off x="4994127" y="3790027"/>
            <a:ext cx="638802" cy="35726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Hamilton Clower</a:t>
            </a:r>
          </a:p>
        </p:txBody>
      </p:sp>
      <p:sp>
        <p:nvSpPr>
          <p:cNvPr id="50" name="Rectangle 49">
            <a:extLst>
              <a:ext uri="{FF2B5EF4-FFF2-40B4-BE49-F238E27FC236}">
                <a16:creationId xmlns:a16="http://schemas.microsoft.com/office/drawing/2014/main" id="{81915FD5-1786-209C-A3C5-6D7F5C1E3878}"/>
              </a:ext>
            </a:extLst>
          </p:cNvPr>
          <p:cNvSpPr/>
          <p:nvPr/>
        </p:nvSpPr>
        <p:spPr>
          <a:xfrm>
            <a:off x="6765535" y="2876246"/>
            <a:ext cx="638802" cy="341235"/>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750" dirty="0">
                <a:solidFill>
                  <a:schemeClr val="tx1"/>
                </a:solidFill>
              </a:rPr>
              <a:t>Eric Larson</a:t>
            </a:r>
          </a:p>
        </p:txBody>
      </p:sp>
      <p:sp>
        <p:nvSpPr>
          <p:cNvPr id="9" name="Rectangle 8">
            <a:extLst>
              <a:ext uri="{FF2B5EF4-FFF2-40B4-BE49-F238E27FC236}">
                <a16:creationId xmlns:a16="http://schemas.microsoft.com/office/drawing/2014/main" id="{8A19ECF7-69DF-B0B6-7E08-FF47574BD1D2}"/>
              </a:ext>
            </a:extLst>
          </p:cNvPr>
          <p:cNvSpPr/>
          <p:nvPr/>
        </p:nvSpPr>
        <p:spPr>
          <a:xfrm>
            <a:off x="2378465" y="884746"/>
            <a:ext cx="1083795" cy="592584"/>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Paul Germain</a:t>
            </a:r>
          </a:p>
          <a:p>
            <a:pPr algn="ctr"/>
            <a:r>
              <a:rPr lang="en-US" sz="750" dirty="0">
                <a:solidFill>
                  <a:schemeClr val="tx1"/>
                </a:solidFill>
              </a:rPr>
              <a:t>Program Manager (A)</a:t>
            </a:r>
          </a:p>
        </p:txBody>
      </p:sp>
      <p:sp>
        <p:nvSpPr>
          <p:cNvPr id="10" name="TextBox 9">
            <a:extLst>
              <a:ext uri="{FF2B5EF4-FFF2-40B4-BE49-F238E27FC236}">
                <a16:creationId xmlns:a16="http://schemas.microsoft.com/office/drawing/2014/main" id="{4710AA08-4F9C-E0D4-FCC9-2F78FEEEAB87}"/>
              </a:ext>
            </a:extLst>
          </p:cNvPr>
          <p:cNvSpPr txBox="1"/>
          <p:nvPr/>
        </p:nvSpPr>
        <p:spPr>
          <a:xfrm>
            <a:off x="6581747" y="2561107"/>
            <a:ext cx="1083795" cy="253916"/>
          </a:xfrm>
          <a:prstGeom prst="rect">
            <a:avLst/>
          </a:prstGeom>
          <a:noFill/>
        </p:spPr>
        <p:txBody>
          <a:bodyPr wrap="square" rtlCol="0">
            <a:spAutoFit/>
          </a:bodyPr>
          <a:lstStyle/>
          <a:p>
            <a:pPr algn="ctr"/>
            <a:r>
              <a:rPr lang="en-US" sz="1050" dirty="0"/>
              <a:t>LE2 Emulator</a:t>
            </a:r>
          </a:p>
        </p:txBody>
      </p:sp>
      <p:sp>
        <p:nvSpPr>
          <p:cNvPr id="12" name="Rectangle 11">
            <a:extLst>
              <a:ext uri="{FF2B5EF4-FFF2-40B4-BE49-F238E27FC236}">
                <a16:creationId xmlns:a16="http://schemas.microsoft.com/office/drawing/2014/main" id="{C95F124F-C8C2-A89D-93D8-3C7970397D57}"/>
              </a:ext>
            </a:extLst>
          </p:cNvPr>
          <p:cNvSpPr/>
          <p:nvPr/>
        </p:nvSpPr>
        <p:spPr>
          <a:xfrm>
            <a:off x="6765535" y="3358142"/>
            <a:ext cx="638802" cy="341235"/>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750" dirty="0">
                <a:solidFill>
                  <a:schemeClr val="tx1"/>
                </a:solidFill>
              </a:rPr>
              <a:t>Geoff Falade</a:t>
            </a:r>
          </a:p>
        </p:txBody>
      </p:sp>
      <p:sp>
        <p:nvSpPr>
          <p:cNvPr id="13" name="Rectangle 12">
            <a:extLst>
              <a:ext uri="{FF2B5EF4-FFF2-40B4-BE49-F238E27FC236}">
                <a16:creationId xmlns:a16="http://schemas.microsoft.com/office/drawing/2014/main" id="{10A3ED07-0175-5303-9EDC-82AF3B6FF5C9}"/>
              </a:ext>
            </a:extLst>
          </p:cNvPr>
          <p:cNvSpPr/>
          <p:nvPr/>
        </p:nvSpPr>
        <p:spPr>
          <a:xfrm>
            <a:off x="6765535" y="3806054"/>
            <a:ext cx="638802" cy="341235"/>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750" dirty="0">
                <a:solidFill>
                  <a:schemeClr val="tx1"/>
                </a:solidFill>
              </a:rPr>
              <a:t>Shawn Chambers</a:t>
            </a:r>
          </a:p>
        </p:txBody>
      </p:sp>
      <p:sp>
        <p:nvSpPr>
          <p:cNvPr id="14" name="Rectangle 13">
            <a:extLst>
              <a:ext uri="{FF2B5EF4-FFF2-40B4-BE49-F238E27FC236}">
                <a16:creationId xmlns:a16="http://schemas.microsoft.com/office/drawing/2014/main" id="{041AA7DD-17C5-D5B9-B2A8-E06C4BCFDC00}"/>
              </a:ext>
            </a:extLst>
          </p:cNvPr>
          <p:cNvSpPr/>
          <p:nvPr/>
        </p:nvSpPr>
        <p:spPr>
          <a:xfrm>
            <a:off x="6765298" y="4254606"/>
            <a:ext cx="638802" cy="341235"/>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750" dirty="0">
                <a:solidFill>
                  <a:schemeClr val="tx1"/>
                </a:solidFill>
              </a:rPr>
              <a:t>Avery Minkin</a:t>
            </a:r>
          </a:p>
        </p:txBody>
      </p:sp>
      <p:sp>
        <p:nvSpPr>
          <p:cNvPr id="15" name="Rectangle 14">
            <a:extLst>
              <a:ext uri="{FF2B5EF4-FFF2-40B4-BE49-F238E27FC236}">
                <a16:creationId xmlns:a16="http://schemas.microsoft.com/office/drawing/2014/main" id="{33FCB989-1927-88C0-D89C-F46A31202720}"/>
              </a:ext>
            </a:extLst>
          </p:cNvPr>
          <p:cNvSpPr/>
          <p:nvPr/>
        </p:nvSpPr>
        <p:spPr>
          <a:xfrm>
            <a:off x="4108269" y="3806053"/>
            <a:ext cx="638802" cy="341235"/>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Jeff Stearns</a:t>
            </a:r>
          </a:p>
        </p:txBody>
      </p:sp>
      <p:sp>
        <p:nvSpPr>
          <p:cNvPr id="17" name="Rectangle: Rounded Corners 16">
            <a:extLst>
              <a:ext uri="{FF2B5EF4-FFF2-40B4-BE49-F238E27FC236}">
                <a16:creationId xmlns:a16="http://schemas.microsoft.com/office/drawing/2014/main" id="{BB8C2B97-8B9A-A238-170E-5DD2379C9831}"/>
              </a:ext>
            </a:extLst>
          </p:cNvPr>
          <p:cNvSpPr/>
          <p:nvPr/>
        </p:nvSpPr>
        <p:spPr>
          <a:xfrm>
            <a:off x="4010657" y="3746775"/>
            <a:ext cx="861659" cy="507831"/>
          </a:xfrm>
          <a:prstGeom prst="round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A7EE995-2B3F-D4AE-9AA8-DE513C7C645C}"/>
              </a:ext>
            </a:extLst>
          </p:cNvPr>
          <p:cNvSpPr txBox="1"/>
          <p:nvPr/>
        </p:nvSpPr>
        <p:spPr>
          <a:xfrm>
            <a:off x="4673600" y="4381333"/>
            <a:ext cx="1930400" cy="307777"/>
          </a:xfrm>
          <a:prstGeom prst="rect">
            <a:avLst/>
          </a:prstGeom>
          <a:noFill/>
        </p:spPr>
        <p:txBody>
          <a:bodyPr wrap="square" rtlCol="0">
            <a:spAutoFit/>
          </a:bodyPr>
          <a:lstStyle/>
          <a:p>
            <a:r>
              <a:rPr lang="en-US" sz="1400" dirty="0">
                <a:solidFill>
                  <a:srgbClr val="00B050"/>
                </a:solidFill>
              </a:rPr>
              <a:t>New to the team</a:t>
            </a:r>
          </a:p>
        </p:txBody>
      </p:sp>
      <p:cxnSp>
        <p:nvCxnSpPr>
          <p:cNvPr id="21" name="Straight Arrow Connector 20">
            <a:extLst>
              <a:ext uri="{FF2B5EF4-FFF2-40B4-BE49-F238E27FC236}">
                <a16:creationId xmlns:a16="http://schemas.microsoft.com/office/drawing/2014/main" id="{42DFC418-2E91-631F-670A-436B0FEDC75D}"/>
              </a:ext>
            </a:extLst>
          </p:cNvPr>
          <p:cNvCxnSpPr>
            <a:cxnSpLocks/>
          </p:cNvCxnSpPr>
          <p:nvPr/>
        </p:nvCxnSpPr>
        <p:spPr>
          <a:xfrm flipH="1" flipV="1">
            <a:off x="4660624" y="4285411"/>
            <a:ext cx="198716" cy="1548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725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CCA2A-B3A2-43FD-8843-888BF617F77C}"/>
              </a:ext>
            </a:extLst>
          </p:cNvPr>
          <p:cNvSpPr>
            <a:spLocks noGrp="1"/>
          </p:cNvSpPr>
          <p:nvPr>
            <p:ph idx="1"/>
          </p:nvPr>
        </p:nvSpPr>
        <p:spPr>
          <a:xfrm>
            <a:off x="666846" y="1021628"/>
            <a:ext cx="7346007" cy="3802387"/>
          </a:xfrm>
        </p:spPr>
        <p:txBody>
          <a:bodyPr>
            <a:normAutofit/>
          </a:bodyPr>
          <a:lstStyle/>
          <a:p>
            <a:r>
              <a:rPr lang="en-US" sz="1200" dirty="0"/>
              <a:t>In the GHWIL, emulators connect to the E1-E3 interface of the Mark 6 MOD 1 EA</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Historically done using GCP cards</a:t>
            </a:r>
          </a:p>
          <a:p>
            <a:r>
              <a:rPr lang="en-US" sz="1200" dirty="0"/>
              <a:t>For GHWIL refresh:</a:t>
            </a:r>
          </a:p>
          <a:p>
            <a:pPr lvl="1"/>
            <a:r>
              <a:rPr lang="en-US" sz="1200" dirty="0"/>
              <a:t>ICAPS is the E1 emulator (Inertial Measurement Unit)</a:t>
            </a:r>
          </a:p>
          <a:p>
            <a:pPr lvl="1"/>
            <a:r>
              <a:rPr lang="en-US" sz="1200" dirty="0"/>
              <a:t>GCAPS is the E2-E4 emulator (Fire Control for E2, Flight Control EA for E3, </a:t>
            </a:r>
            <a:r>
              <a:rPr lang="en-US" sz="1200" dirty="0" err="1"/>
              <a:t>testport</a:t>
            </a:r>
            <a:r>
              <a:rPr lang="en-US" sz="1200" dirty="0"/>
              <a:t> for E4)</a:t>
            </a:r>
          </a:p>
          <a:p>
            <a:endParaRPr lang="en-US" sz="1200" dirty="0"/>
          </a:p>
        </p:txBody>
      </p:sp>
      <p:sp>
        <p:nvSpPr>
          <p:cNvPr id="3" name="Title 2">
            <a:extLst>
              <a:ext uri="{FF2B5EF4-FFF2-40B4-BE49-F238E27FC236}">
                <a16:creationId xmlns:a16="http://schemas.microsoft.com/office/drawing/2014/main" id="{05D43C9B-1365-4B25-8EEE-F18A44F2B1EE}"/>
              </a:ext>
            </a:extLst>
          </p:cNvPr>
          <p:cNvSpPr>
            <a:spLocks noGrp="1"/>
          </p:cNvSpPr>
          <p:nvPr>
            <p:ph type="title"/>
          </p:nvPr>
        </p:nvSpPr>
        <p:spPr/>
        <p:txBody>
          <a:bodyPr/>
          <a:lstStyle/>
          <a:p>
            <a:r>
              <a:rPr lang="en-US" dirty="0"/>
              <a:t>GCAPS/ICAPS Overview</a:t>
            </a:r>
          </a:p>
        </p:txBody>
      </p:sp>
      <p:sp>
        <p:nvSpPr>
          <p:cNvPr id="4" name="Slide Number Placeholder 3">
            <a:extLst>
              <a:ext uri="{FF2B5EF4-FFF2-40B4-BE49-F238E27FC236}">
                <a16:creationId xmlns:a16="http://schemas.microsoft.com/office/drawing/2014/main" id="{AE87CA1F-4BEA-4D2F-9436-C77858DF3010}"/>
              </a:ext>
            </a:extLst>
          </p:cNvPr>
          <p:cNvSpPr>
            <a:spLocks noGrp="1"/>
          </p:cNvSpPr>
          <p:nvPr>
            <p:ph type="sldNum" sz="quarter" idx="4"/>
          </p:nvPr>
        </p:nvSpPr>
        <p:spPr/>
        <p:txBody>
          <a:bodyPr/>
          <a:lstStyle/>
          <a:p>
            <a:fld id="{532E5815-A8B8-3248-99F0-470F41FB048B}" type="slidenum">
              <a:rPr lang="en-US" smtClean="0"/>
              <a:pPr/>
              <a:t>4</a:t>
            </a:fld>
            <a:endParaRPr lang="en-US" dirty="0"/>
          </a:p>
        </p:txBody>
      </p:sp>
      <p:pic>
        <p:nvPicPr>
          <p:cNvPr id="5" name="Picture 21">
            <a:extLst>
              <a:ext uri="{FF2B5EF4-FFF2-40B4-BE49-F238E27FC236}">
                <a16:creationId xmlns:a16="http://schemas.microsoft.com/office/drawing/2014/main" id="{89F9291C-67A8-B334-7635-8E74CEC6561D}"/>
              </a:ext>
            </a:extLst>
          </p:cNvPr>
          <p:cNvPicPr>
            <a:picLocks noChangeAspect="1" noChangeArrowheads="1"/>
          </p:cNvPicPr>
          <p:nvPr/>
        </p:nvPicPr>
        <p:blipFill>
          <a:blip r:embed="rId2" cstate="screen"/>
          <a:srcRect/>
          <a:stretch>
            <a:fillRect/>
          </a:stretch>
        </p:blipFill>
        <p:spPr bwMode="auto">
          <a:xfrm>
            <a:off x="2660227" y="1508573"/>
            <a:ext cx="2587752" cy="1727912"/>
          </a:xfrm>
          <a:prstGeom prst="rect">
            <a:avLst/>
          </a:prstGeom>
          <a:noFill/>
          <a:ln w="9525">
            <a:solidFill>
              <a:schemeClr val="tx1"/>
            </a:solidFill>
            <a:miter lim="800000"/>
            <a:headEnd/>
            <a:tailEnd/>
          </a:ln>
          <a:effectLst>
            <a:outerShdw dist="35921" dir="2700000" algn="ctr" rotWithShape="0">
              <a:schemeClr val="bg2"/>
            </a:outerShdw>
          </a:effectLst>
        </p:spPr>
      </p:pic>
      <p:sp>
        <p:nvSpPr>
          <p:cNvPr id="6" name="TextBox 5">
            <a:extLst>
              <a:ext uri="{FF2B5EF4-FFF2-40B4-BE49-F238E27FC236}">
                <a16:creationId xmlns:a16="http://schemas.microsoft.com/office/drawing/2014/main" id="{D844DDB2-5DE5-4FE1-E47E-8213564507A7}"/>
              </a:ext>
            </a:extLst>
          </p:cNvPr>
          <p:cNvSpPr txBox="1"/>
          <p:nvPr/>
        </p:nvSpPr>
        <p:spPr>
          <a:xfrm>
            <a:off x="3348565" y="4823608"/>
            <a:ext cx="2700021" cy="215444"/>
          </a:xfrm>
          <a:prstGeom prst="rect">
            <a:avLst/>
          </a:prstGeom>
          <a:noFill/>
        </p:spPr>
        <p:txBody>
          <a:bodyPr wrap="square" rtlCol="0">
            <a:spAutoFit/>
          </a:bodyPr>
          <a:lstStyle/>
          <a:p>
            <a:r>
              <a:rPr lang="en-US" sz="800" dirty="0"/>
              <a:t>Figure from Guidance 101 – Guidance System Design</a:t>
            </a:r>
          </a:p>
        </p:txBody>
      </p:sp>
      <p:cxnSp>
        <p:nvCxnSpPr>
          <p:cNvPr id="8" name="Straight Connector 7">
            <a:extLst>
              <a:ext uri="{FF2B5EF4-FFF2-40B4-BE49-F238E27FC236}">
                <a16:creationId xmlns:a16="http://schemas.microsoft.com/office/drawing/2014/main" id="{85146243-94B0-8DCB-8319-B5AE64B0CE93}"/>
              </a:ext>
            </a:extLst>
          </p:cNvPr>
          <p:cNvCxnSpPr/>
          <p:nvPr/>
        </p:nvCxnSpPr>
        <p:spPr>
          <a:xfrm>
            <a:off x="1032933" y="4824015"/>
            <a:ext cx="7078133"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206A84E-F838-A358-1C13-1CCB2CF242B0}"/>
              </a:ext>
            </a:extLst>
          </p:cNvPr>
          <p:cNvCxnSpPr>
            <a:cxnSpLocks/>
          </p:cNvCxnSpPr>
          <p:nvPr/>
        </p:nvCxnSpPr>
        <p:spPr>
          <a:xfrm flipH="1" flipV="1">
            <a:off x="4021836" y="2648373"/>
            <a:ext cx="794004" cy="907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EFC5F77-8ABA-0FCC-477D-8223CFDD6DAB}"/>
              </a:ext>
            </a:extLst>
          </p:cNvPr>
          <p:cNvCxnSpPr>
            <a:cxnSpLocks/>
          </p:cNvCxnSpPr>
          <p:nvPr/>
        </p:nvCxnSpPr>
        <p:spPr>
          <a:xfrm flipH="1" flipV="1">
            <a:off x="4301574" y="2586890"/>
            <a:ext cx="794004" cy="907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8CFCA11-3120-AEEA-3600-7498B5B3EED0}"/>
              </a:ext>
            </a:extLst>
          </p:cNvPr>
          <p:cNvCxnSpPr>
            <a:cxnSpLocks/>
          </p:cNvCxnSpPr>
          <p:nvPr/>
        </p:nvCxnSpPr>
        <p:spPr>
          <a:xfrm flipH="1" flipV="1">
            <a:off x="4629572" y="2543488"/>
            <a:ext cx="794004" cy="907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176D127-7784-7C3C-1FB7-47694EE9DAAE}"/>
              </a:ext>
            </a:extLst>
          </p:cNvPr>
          <p:cNvCxnSpPr>
            <a:cxnSpLocks/>
          </p:cNvCxnSpPr>
          <p:nvPr/>
        </p:nvCxnSpPr>
        <p:spPr>
          <a:xfrm flipH="1" flipV="1">
            <a:off x="4938776" y="2446456"/>
            <a:ext cx="794004" cy="907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047E8B-E954-22AC-98F9-0274463533C8}"/>
              </a:ext>
            </a:extLst>
          </p:cNvPr>
          <p:cNvSpPr txBox="1"/>
          <p:nvPr/>
        </p:nvSpPr>
        <p:spPr>
          <a:xfrm>
            <a:off x="4617974" y="3552919"/>
            <a:ext cx="428160" cy="307777"/>
          </a:xfrm>
          <a:prstGeom prst="rect">
            <a:avLst/>
          </a:prstGeom>
          <a:noFill/>
        </p:spPr>
        <p:txBody>
          <a:bodyPr wrap="square" rtlCol="0">
            <a:spAutoFit/>
          </a:bodyPr>
          <a:lstStyle/>
          <a:p>
            <a:r>
              <a:rPr lang="en-US" sz="1400" dirty="0"/>
              <a:t>E1</a:t>
            </a:r>
          </a:p>
        </p:txBody>
      </p:sp>
      <p:sp>
        <p:nvSpPr>
          <p:cNvPr id="17" name="TextBox 16">
            <a:extLst>
              <a:ext uri="{FF2B5EF4-FFF2-40B4-BE49-F238E27FC236}">
                <a16:creationId xmlns:a16="http://schemas.microsoft.com/office/drawing/2014/main" id="{B9BC81D3-6397-F379-0015-BE34839D7AA2}"/>
              </a:ext>
            </a:extLst>
          </p:cNvPr>
          <p:cNvSpPr txBox="1"/>
          <p:nvPr/>
        </p:nvSpPr>
        <p:spPr>
          <a:xfrm>
            <a:off x="4960195" y="3488431"/>
            <a:ext cx="428160" cy="307777"/>
          </a:xfrm>
          <a:prstGeom prst="rect">
            <a:avLst/>
          </a:prstGeom>
          <a:noFill/>
        </p:spPr>
        <p:txBody>
          <a:bodyPr wrap="square" rtlCol="0">
            <a:spAutoFit/>
          </a:bodyPr>
          <a:lstStyle/>
          <a:p>
            <a:r>
              <a:rPr lang="en-US" sz="1400" dirty="0"/>
              <a:t>E2</a:t>
            </a:r>
          </a:p>
        </p:txBody>
      </p:sp>
      <p:sp>
        <p:nvSpPr>
          <p:cNvPr id="18" name="TextBox 17">
            <a:extLst>
              <a:ext uri="{FF2B5EF4-FFF2-40B4-BE49-F238E27FC236}">
                <a16:creationId xmlns:a16="http://schemas.microsoft.com/office/drawing/2014/main" id="{8EF60860-DFE7-EB8F-DFFB-57867A8A5BFB}"/>
              </a:ext>
            </a:extLst>
          </p:cNvPr>
          <p:cNvSpPr txBox="1"/>
          <p:nvPr/>
        </p:nvSpPr>
        <p:spPr>
          <a:xfrm>
            <a:off x="5330991" y="3445029"/>
            <a:ext cx="428160" cy="307777"/>
          </a:xfrm>
          <a:prstGeom prst="rect">
            <a:avLst/>
          </a:prstGeom>
          <a:noFill/>
        </p:spPr>
        <p:txBody>
          <a:bodyPr wrap="square" rtlCol="0">
            <a:spAutoFit/>
          </a:bodyPr>
          <a:lstStyle/>
          <a:p>
            <a:r>
              <a:rPr lang="en-US" sz="1400" dirty="0"/>
              <a:t>E3</a:t>
            </a:r>
          </a:p>
        </p:txBody>
      </p:sp>
      <p:sp>
        <p:nvSpPr>
          <p:cNvPr id="19" name="TextBox 18">
            <a:extLst>
              <a:ext uri="{FF2B5EF4-FFF2-40B4-BE49-F238E27FC236}">
                <a16:creationId xmlns:a16="http://schemas.microsoft.com/office/drawing/2014/main" id="{92556887-DEF7-EBCA-EE5C-696BAE9ACDC9}"/>
              </a:ext>
            </a:extLst>
          </p:cNvPr>
          <p:cNvSpPr txBox="1"/>
          <p:nvPr/>
        </p:nvSpPr>
        <p:spPr>
          <a:xfrm>
            <a:off x="5691716" y="3347997"/>
            <a:ext cx="428160" cy="307777"/>
          </a:xfrm>
          <a:prstGeom prst="rect">
            <a:avLst/>
          </a:prstGeom>
          <a:noFill/>
        </p:spPr>
        <p:txBody>
          <a:bodyPr wrap="square" rtlCol="0">
            <a:spAutoFit/>
          </a:bodyPr>
          <a:lstStyle/>
          <a:p>
            <a:r>
              <a:rPr lang="en-US" sz="1400" dirty="0"/>
              <a:t>E4</a:t>
            </a:r>
          </a:p>
        </p:txBody>
      </p:sp>
    </p:spTree>
    <p:extLst>
      <p:ext uri="{BB962C8B-B14F-4D97-AF65-F5344CB8AC3E}">
        <p14:creationId xmlns:p14="http://schemas.microsoft.com/office/powerpoint/2010/main" val="50578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057FD4-6C01-82B4-F422-96218937697D}"/>
              </a:ext>
            </a:extLst>
          </p:cNvPr>
          <p:cNvSpPr>
            <a:spLocks noGrp="1"/>
          </p:cNvSpPr>
          <p:nvPr>
            <p:ph type="title"/>
          </p:nvPr>
        </p:nvSpPr>
        <p:spPr/>
        <p:txBody>
          <a:bodyPr/>
          <a:lstStyle/>
          <a:p>
            <a:r>
              <a:rPr lang="en-US" dirty="0"/>
              <a:t>GCP Cards Used in GHWIL Today</a:t>
            </a:r>
          </a:p>
        </p:txBody>
      </p:sp>
      <p:sp>
        <p:nvSpPr>
          <p:cNvPr id="4" name="Slide Number Placeholder 3">
            <a:extLst>
              <a:ext uri="{FF2B5EF4-FFF2-40B4-BE49-F238E27FC236}">
                <a16:creationId xmlns:a16="http://schemas.microsoft.com/office/drawing/2014/main" id="{98BC2758-03A4-2472-C43D-9B4360F9BE5B}"/>
              </a:ext>
            </a:extLst>
          </p:cNvPr>
          <p:cNvSpPr>
            <a:spLocks noGrp="1"/>
          </p:cNvSpPr>
          <p:nvPr>
            <p:ph type="sldNum" sz="quarter" idx="4"/>
          </p:nvPr>
        </p:nvSpPr>
        <p:spPr/>
        <p:txBody>
          <a:bodyPr/>
          <a:lstStyle/>
          <a:p>
            <a:fld id="{532E5815-A8B8-3248-99F0-470F41FB048B}" type="slidenum">
              <a:rPr lang="en-US" smtClean="0"/>
              <a:pPr/>
              <a:t>5</a:t>
            </a:fld>
            <a:endParaRPr lang="en-US" dirty="0"/>
          </a:p>
        </p:txBody>
      </p:sp>
      <p:sp>
        <p:nvSpPr>
          <p:cNvPr id="6" name="Text Box 6">
            <a:extLst>
              <a:ext uri="{FF2B5EF4-FFF2-40B4-BE49-F238E27FC236}">
                <a16:creationId xmlns:a16="http://schemas.microsoft.com/office/drawing/2014/main" id="{81955706-2B42-1CEB-0601-AC1F9890F12E}"/>
              </a:ext>
            </a:extLst>
          </p:cNvPr>
          <p:cNvSpPr txBox="1">
            <a:spLocks noChangeArrowheads="1"/>
          </p:cNvSpPr>
          <p:nvPr/>
        </p:nvSpPr>
        <p:spPr bwMode="auto">
          <a:xfrm>
            <a:off x="5014172" y="1912303"/>
            <a:ext cx="2679700" cy="158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GCP Card (Digital)</a:t>
            </a:r>
          </a:p>
          <a:p>
            <a:pPr lvl="1" eaLnBrk="1" hangingPunct="1">
              <a:buFontTx/>
              <a:buChar char="•"/>
            </a:pPr>
            <a:r>
              <a:rPr lang="en-US" altLang="en-US" sz="1600" dirty="0"/>
              <a:t> PCI form factor</a:t>
            </a:r>
          </a:p>
          <a:p>
            <a:pPr lvl="1" eaLnBrk="1" hangingPunct="1">
              <a:buFontTx/>
              <a:buChar char="•"/>
            </a:pPr>
            <a:r>
              <a:rPr lang="en-US" altLang="en-US" sz="1600" dirty="0"/>
              <a:t> Memory Mapped I/O</a:t>
            </a:r>
          </a:p>
          <a:p>
            <a:pPr lvl="1" eaLnBrk="1" hangingPunct="1">
              <a:buFontTx/>
              <a:buChar char="•"/>
            </a:pPr>
            <a:r>
              <a:rPr lang="en-US" altLang="en-US" sz="1600" dirty="0"/>
              <a:t> Xilinx FPGA</a:t>
            </a:r>
          </a:p>
          <a:p>
            <a:pPr lvl="1" eaLnBrk="1" hangingPunct="1">
              <a:buFontTx/>
              <a:buChar char="•"/>
            </a:pPr>
            <a:r>
              <a:rPr lang="en-US" altLang="en-US" sz="1600" dirty="0"/>
              <a:t> Multiple I/O (RS-422)</a:t>
            </a:r>
          </a:p>
          <a:p>
            <a:pPr eaLnBrk="1" hangingPunct="1">
              <a:buFontTx/>
              <a:buChar char="•"/>
            </a:pPr>
            <a:endParaRPr lang="en-US" altLang="en-US" sz="1600" dirty="0"/>
          </a:p>
        </p:txBody>
      </p:sp>
      <p:pic>
        <p:nvPicPr>
          <p:cNvPr id="7" name="Picture 9">
            <a:extLst>
              <a:ext uri="{FF2B5EF4-FFF2-40B4-BE49-F238E27FC236}">
                <a16:creationId xmlns:a16="http://schemas.microsoft.com/office/drawing/2014/main" id="{2B8870B0-0B31-22A6-6B8B-64E67C0CC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281113"/>
            <a:ext cx="3951287"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06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6A76CE-814A-4BDA-9DC8-1E503770E08A}"/>
              </a:ext>
            </a:extLst>
          </p:cNvPr>
          <p:cNvSpPr>
            <a:spLocks noGrp="1"/>
          </p:cNvSpPr>
          <p:nvPr>
            <p:ph type="sldNum" sz="quarter" idx="4"/>
          </p:nvPr>
        </p:nvSpPr>
        <p:spPr/>
        <p:txBody>
          <a:bodyPr/>
          <a:lstStyle/>
          <a:p>
            <a:fld id="{532E5815-A8B8-3248-99F0-470F41FB048B}" type="slidenum">
              <a:rPr lang="en-US" smtClean="0"/>
              <a:pPr/>
              <a:t>6</a:t>
            </a:fld>
            <a:endParaRPr lang="en-US" dirty="0"/>
          </a:p>
        </p:txBody>
      </p:sp>
      <p:grpSp>
        <p:nvGrpSpPr>
          <p:cNvPr id="5" name="Group 4">
            <a:extLst>
              <a:ext uri="{FF2B5EF4-FFF2-40B4-BE49-F238E27FC236}">
                <a16:creationId xmlns:a16="http://schemas.microsoft.com/office/drawing/2014/main" id="{4D46D4D9-56DE-4B08-9DCD-6054EE199678}"/>
              </a:ext>
            </a:extLst>
          </p:cNvPr>
          <p:cNvGrpSpPr/>
          <p:nvPr/>
        </p:nvGrpSpPr>
        <p:grpSpPr>
          <a:xfrm>
            <a:off x="734463" y="223364"/>
            <a:ext cx="7792587" cy="4551649"/>
            <a:chOff x="734463" y="223364"/>
            <a:chExt cx="7792587" cy="4551649"/>
          </a:xfrm>
        </p:grpSpPr>
        <p:pic>
          <p:nvPicPr>
            <p:cNvPr id="6" name="Picture 5">
              <a:extLst>
                <a:ext uri="{FF2B5EF4-FFF2-40B4-BE49-F238E27FC236}">
                  <a16:creationId xmlns:a16="http://schemas.microsoft.com/office/drawing/2014/main" id="{D8AC9FDD-05FC-46B6-A3F5-5C899F77D481}"/>
                </a:ext>
              </a:extLst>
            </p:cNvPr>
            <p:cNvPicPr>
              <a:picLocks noChangeAspect="1"/>
            </p:cNvPicPr>
            <p:nvPr/>
          </p:nvPicPr>
          <p:blipFill>
            <a:blip r:embed="rId2"/>
            <a:stretch>
              <a:fillRect/>
            </a:stretch>
          </p:blipFill>
          <p:spPr>
            <a:xfrm>
              <a:off x="734463" y="223364"/>
              <a:ext cx="7792587" cy="4551649"/>
            </a:xfrm>
            <a:prstGeom prst="rect">
              <a:avLst/>
            </a:prstGeom>
            <a:solidFill>
              <a:schemeClr val="bg1"/>
            </a:solidFill>
          </p:spPr>
        </p:pic>
        <p:sp>
          <p:nvSpPr>
            <p:cNvPr id="3" name="TextBox 2">
              <a:extLst>
                <a:ext uri="{FF2B5EF4-FFF2-40B4-BE49-F238E27FC236}">
                  <a16:creationId xmlns:a16="http://schemas.microsoft.com/office/drawing/2014/main" id="{30257CBC-33F0-4A6E-8C44-E04A8F621F30}"/>
                </a:ext>
              </a:extLst>
            </p:cNvPr>
            <p:cNvSpPr txBox="1"/>
            <p:nvPr/>
          </p:nvSpPr>
          <p:spPr>
            <a:xfrm>
              <a:off x="2893781" y="293214"/>
              <a:ext cx="3473950" cy="369332"/>
            </a:xfrm>
            <a:prstGeom prst="rect">
              <a:avLst/>
            </a:prstGeom>
            <a:solidFill>
              <a:schemeClr val="bg1"/>
            </a:solidFill>
          </p:spPr>
          <p:txBody>
            <a:bodyPr wrap="square" rtlCol="0">
              <a:spAutoFit/>
            </a:bodyPr>
            <a:lstStyle/>
            <a:p>
              <a:r>
                <a:rPr lang="en-US" sz="1800" dirty="0"/>
                <a:t>IFIS GCAPS /GIAS Architecture</a:t>
              </a:r>
            </a:p>
          </p:txBody>
        </p:sp>
      </p:grpSp>
      <p:sp>
        <p:nvSpPr>
          <p:cNvPr id="2" name="TextBox 1">
            <a:extLst>
              <a:ext uri="{FF2B5EF4-FFF2-40B4-BE49-F238E27FC236}">
                <a16:creationId xmlns:a16="http://schemas.microsoft.com/office/drawing/2014/main" id="{996EBC3D-9CCA-8639-4762-C700AE519CA2}"/>
              </a:ext>
            </a:extLst>
          </p:cNvPr>
          <p:cNvSpPr txBox="1"/>
          <p:nvPr/>
        </p:nvSpPr>
        <p:spPr>
          <a:xfrm>
            <a:off x="3348565" y="4823608"/>
            <a:ext cx="2700021" cy="215444"/>
          </a:xfrm>
          <a:prstGeom prst="rect">
            <a:avLst/>
          </a:prstGeom>
          <a:noFill/>
        </p:spPr>
        <p:txBody>
          <a:bodyPr wrap="square" rtlCol="0">
            <a:spAutoFit/>
          </a:bodyPr>
          <a:lstStyle/>
          <a:p>
            <a:r>
              <a:rPr lang="en-US" sz="800" dirty="0"/>
              <a:t>Slide from Ed </a:t>
            </a:r>
            <a:r>
              <a:rPr lang="en-US" sz="800" dirty="0" err="1"/>
              <a:t>Babroudi’s</a:t>
            </a:r>
            <a:r>
              <a:rPr lang="en-US" sz="800" dirty="0"/>
              <a:t> IMU Emulator Proposal slides</a:t>
            </a:r>
          </a:p>
        </p:txBody>
      </p:sp>
      <p:cxnSp>
        <p:nvCxnSpPr>
          <p:cNvPr id="7" name="Straight Connector 6">
            <a:extLst>
              <a:ext uri="{FF2B5EF4-FFF2-40B4-BE49-F238E27FC236}">
                <a16:creationId xmlns:a16="http://schemas.microsoft.com/office/drawing/2014/main" id="{AB83D73A-C7DA-5A35-041C-A85531F7CE91}"/>
              </a:ext>
            </a:extLst>
          </p:cNvPr>
          <p:cNvCxnSpPr/>
          <p:nvPr/>
        </p:nvCxnSpPr>
        <p:spPr>
          <a:xfrm>
            <a:off x="1032933" y="4824015"/>
            <a:ext cx="7078133"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60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GCAPS to ICAPS HW Transformation</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7</a:t>
            </a:fld>
            <a:endParaRPr lang="en-US" dirty="0"/>
          </a:p>
        </p:txBody>
      </p:sp>
      <p:pic>
        <p:nvPicPr>
          <p:cNvPr id="9" name="Picture 8">
            <a:extLst>
              <a:ext uri="{FF2B5EF4-FFF2-40B4-BE49-F238E27FC236}">
                <a16:creationId xmlns:a16="http://schemas.microsoft.com/office/drawing/2014/main" id="{28FE445B-AFDE-4463-91ED-0FAFD5B4E2B9}"/>
              </a:ext>
            </a:extLst>
          </p:cNvPr>
          <p:cNvPicPr>
            <a:picLocks noChangeAspect="1"/>
          </p:cNvPicPr>
          <p:nvPr/>
        </p:nvPicPr>
        <p:blipFill>
          <a:blip r:embed="rId2"/>
          <a:stretch>
            <a:fillRect/>
          </a:stretch>
        </p:blipFill>
        <p:spPr>
          <a:xfrm>
            <a:off x="1513421" y="782922"/>
            <a:ext cx="6363965" cy="4041093"/>
          </a:xfrm>
          <a:prstGeom prst="rect">
            <a:avLst/>
          </a:prstGeom>
        </p:spPr>
      </p:pic>
      <p:sp>
        <p:nvSpPr>
          <p:cNvPr id="4" name="TextBox 3">
            <a:extLst>
              <a:ext uri="{FF2B5EF4-FFF2-40B4-BE49-F238E27FC236}">
                <a16:creationId xmlns:a16="http://schemas.microsoft.com/office/drawing/2014/main" id="{29B28917-B39B-6DD5-BCC0-C3C9F91A9DEC}"/>
              </a:ext>
            </a:extLst>
          </p:cNvPr>
          <p:cNvSpPr txBox="1"/>
          <p:nvPr/>
        </p:nvSpPr>
        <p:spPr>
          <a:xfrm>
            <a:off x="3348565" y="4823608"/>
            <a:ext cx="2700021" cy="215444"/>
          </a:xfrm>
          <a:prstGeom prst="rect">
            <a:avLst/>
          </a:prstGeom>
          <a:noFill/>
        </p:spPr>
        <p:txBody>
          <a:bodyPr wrap="square" rtlCol="0">
            <a:spAutoFit/>
          </a:bodyPr>
          <a:lstStyle/>
          <a:p>
            <a:r>
              <a:rPr lang="en-US" sz="800" dirty="0"/>
              <a:t>Slide from Ed </a:t>
            </a:r>
            <a:r>
              <a:rPr lang="en-US" sz="800" dirty="0" err="1"/>
              <a:t>Babroudi’s</a:t>
            </a:r>
            <a:r>
              <a:rPr lang="en-US" sz="800" dirty="0"/>
              <a:t> IMU Emulator Proposal slides</a:t>
            </a:r>
          </a:p>
        </p:txBody>
      </p:sp>
      <p:cxnSp>
        <p:nvCxnSpPr>
          <p:cNvPr id="5" name="Straight Connector 4">
            <a:extLst>
              <a:ext uri="{FF2B5EF4-FFF2-40B4-BE49-F238E27FC236}">
                <a16:creationId xmlns:a16="http://schemas.microsoft.com/office/drawing/2014/main" id="{8C59CBD2-9DC0-9582-AF3C-00F7CF79E670}"/>
              </a:ext>
            </a:extLst>
          </p:cNvPr>
          <p:cNvCxnSpPr/>
          <p:nvPr/>
        </p:nvCxnSpPr>
        <p:spPr>
          <a:xfrm>
            <a:off x="1032933" y="4824015"/>
            <a:ext cx="7078133"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883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normAutofit/>
          </a:bodyPr>
          <a:lstStyle/>
          <a:p>
            <a:r>
              <a:rPr lang="en-US" dirty="0"/>
              <a:t>ICAPS Architecture</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8</a:t>
            </a:fld>
            <a:endParaRPr lang="en-US" dirty="0"/>
          </a:p>
        </p:txBody>
      </p:sp>
      <p:grpSp>
        <p:nvGrpSpPr>
          <p:cNvPr id="205" name="Group 204">
            <a:extLst>
              <a:ext uri="{FF2B5EF4-FFF2-40B4-BE49-F238E27FC236}">
                <a16:creationId xmlns:a16="http://schemas.microsoft.com/office/drawing/2014/main" id="{034B6513-8418-4787-9608-73EC804C520A}"/>
              </a:ext>
            </a:extLst>
          </p:cNvPr>
          <p:cNvGrpSpPr/>
          <p:nvPr/>
        </p:nvGrpSpPr>
        <p:grpSpPr>
          <a:xfrm>
            <a:off x="387762" y="909351"/>
            <a:ext cx="8260938" cy="3584360"/>
            <a:chOff x="248062" y="909351"/>
            <a:chExt cx="8260938" cy="3584360"/>
          </a:xfrm>
        </p:grpSpPr>
        <p:sp>
          <p:nvSpPr>
            <p:cNvPr id="4" name="Rectangle 3">
              <a:extLst>
                <a:ext uri="{FF2B5EF4-FFF2-40B4-BE49-F238E27FC236}">
                  <a16:creationId xmlns:a16="http://schemas.microsoft.com/office/drawing/2014/main" id="{92E97530-986F-4708-9F6C-4C58F5AE423F}"/>
                </a:ext>
              </a:extLst>
            </p:cNvPr>
            <p:cNvSpPr/>
            <p:nvPr/>
          </p:nvSpPr>
          <p:spPr>
            <a:xfrm>
              <a:off x="3235301" y="1324219"/>
              <a:ext cx="1417650" cy="2320682"/>
            </a:xfrm>
            <a:prstGeom prst="rect">
              <a:avLst/>
            </a:prstGeom>
            <a:solidFill>
              <a:srgbClr val="FFFFCC"/>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8ACD2AC-B9D8-45AE-8D93-44A7D51A557A}"/>
                </a:ext>
              </a:extLst>
            </p:cNvPr>
            <p:cNvGrpSpPr/>
            <p:nvPr/>
          </p:nvGrpSpPr>
          <p:grpSpPr>
            <a:xfrm rot="5400000">
              <a:off x="3258996" y="1686042"/>
              <a:ext cx="277480" cy="56677"/>
              <a:chOff x="2671765" y="2502694"/>
              <a:chExt cx="414335" cy="69056"/>
            </a:xfrm>
          </p:grpSpPr>
          <p:cxnSp>
            <p:nvCxnSpPr>
              <p:cNvPr id="6" name="Straight Connector 5">
                <a:extLst>
                  <a:ext uri="{FF2B5EF4-FFF2-40B4-BE49-F238E27FC236}">
                    <a16:creationId xmlns:a16="http://schemas.microsoft.com/office/drawing/2014/main" id="{1F12B85B-46A3-4B2A-9DEC-6F9643416DCF}"/>
                  </a:ext>
                </a:extLst>
              </p:cNvPr>
              <p:cNvCxnSpPr>
                <a:cxnSpLocks/>
              </p:cNvCxnSpPr>
              <p:nvPr/>
            </p:nvCxnSpPr>
            <p:spPr>
              <a:xfrm flipV="1">
                <a:off x="2749550"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7E112C1-45DC-43F8-AE27-8B9E41B38CED}"/>
                  </a:ext>
                </a:extLst>
              </p:cNvPr>
              <p:cNvCxnSpPr>
                <a:cxnSpLocks/>
              </p:cNvCxnSpPr>
              <p:nvPr/>
            </p:nvCxnSpPr>
            <p:spPr>
              <a:xfrm>
                <a:off x="2794000"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7D70F0D-2389-41EC-A5C9-21D009B6AC40}"/>
                  </a:ext>
                </a:extLst>
              </p:cNvPr>
              <p:cNvCxnSpPr>
                <a:cxnSpLocks/>
              </p:cNvCxnSpPr>
              <p:nvPr/>
            </p:nvCxnSpPr>
            <p:spPr>
              <a:xfrm flipV="1">
                <a:off x="2822575"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ADF9E8D-DA7A-4681-BF37-FEDB4F79E513}"/>
                  </a:ext>
                </a:extLst>
              </p:cNvPr>
              <p:cNvCxnSpPr>
                <a:cxnSpLocks/>
              </p:cNvCxnSpPr>
              <p:nvPr/>
            </p:nvCxnSpPr>
            <p:spPr>
              <a:xfrm>
                <a:off x="2867025"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A313524-F166-4436-A0DE-2A2E6E04526D}"/>
                  </a:ext>
                </a:extLst>
              </p:cNvPr>
              <p:cNvCxnSpPr>
                <a:cxnSpLocks/>
              </p:cNvCxnSpPr>
              <p:nvPr/>
            </p:nvCxnSpPr>
            <p:spPr>
              <a:xfrm flipV="1">
                <a:off x="2893219"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4117081-3F62-4ED6-BBCB-82F0663EF14A}"/>
                  </a:ext>
                </a:extLst>
              </p:cNvPr>
              <p:cNvCxnSpPr>
                <a:cxnSpLocks/>
              </p:cNvCxnSpPr>
              <p:nvPr/>
            </p:nvCxnSpPr>
            <p:spPr>
              <a:xfrm>
                <a:off x="2937669"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E80D99F-50C4-4F44-B990-F3330B740393}"/>
                  </a:ext>
                </a:extLst>
              </p:cNvPr>
              <p:cNvCxnSpPr>
                <a:cxnSpLocks/>
              </p:cNvCxnSpPr>
              <p:nvPr/>
            </p:nvCxnSpPr>
            <p:spPr>
              <a:xfrm flipV="1">
                <a:off x="2963863"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B02087D-B800-407A-A1ED-397573AB334A}"/>
                  </a:ext>
                </a:extLst>
              </p:cNvPr>
              <p:cNvCxnSpPr>
                <a:cxnSpLocks/>
              </p:cNvCxnSpPr>
              <p:nvPr/>
            </p:nvCxnSpPr>
            <p:spPr>
              <a:xfrm>
                <a:off x="3024982" y="2537222"/>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051EE41-0114-4334-B18C-4CF53A5D9AB4}"/>
                  </a:ext>
                </a:extLst>
              </p:cNvPr>
              <p:cNvCxnSpPr>
                <a:cxnSpLocks/>
              </p:cNvCxnSpPr>
              <p:nvPr/>
            </p:nvCxnSpPr>
            <p:spPr>
              <a:xfrm>
                <a:off x="2671765" y="2534841"/>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1E392CA-F6AE-4BBD-955B-B2EB926DB661}"/>
                  </a:ext>
                </a:extLst>
              </p:cNvPr>
              <p:cNvCxnSpPr>
                <a:cxnSpLocks/>
              </p:cNvCxnSpPr>
              <p:nvPr/>
            </p:nvCxnSpPr>
            <p:spPr>
              <a:xfrm>
                <a:off x="3008313" y="2502694"/>
                <a:ext cx="16669" cy="34528"/>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D87BD59-17AA-4EDA-819C-787D6124F1F4}"/>
                  </a:ext>
                </a:extLst>
              </p:cNvPr>
              <p:cNvCxnSpPr>
                <a:cxnSpLocks/>
              </p:cNvCxnSpPr>
              <p:nvPr/>
            </p:nvCxnSpPr>
            <p:spPr>
              <a:xfrm>
                <a:off x="2730501" y="2528888"/>
                <a:ext cx="18256" cy="42862"/>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E1932736-D7F9-4EDA-BE57-C4B26BDDD2DA}"/>
                </a:ext>
              </a:extLst>
            </p:cNvPr>
            <p:cNvCxnSpPr>
              <a:cxnSpLocks/>
            </p:cNvCxnSpPr>
            <p:nvPr/>
          </p:nvCxnSpPr>
          <p:spPr>
            <a:xfrm>
              <a:off x="1336233" y="1710849"/>
              <a:ext cx="2033164" cy="0"/>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021C73C7-74E5-4857-859A-7582B5CA36F8}"/>
                </a:ext>
              </a:extLst>
            </p:cNvPr>
            <p:cNvSpPr txBox="1"/>
            <p:nvPr/>
          </p:nvSpPr>
          <p:spPr>
            <a:xfrm>
              <a:off x="1376619" y="1532318"/>
              <a:ext cx="933269" cy="215444"/>
            </a:xfrm>
            <a:prstGeom prst="rect">
              <a:avLst/>
            </a:prstGeom>
            <a:noFill/>
          </p:spPr>
          <p:txBody>
            <a:bodyPr wrap="none" rtlCol="0">
              <a:spAutoFit/>
            </a:bodyPr>
            <a:lstStyle/>
            <a:p>
              <a:r>
                <a:rPr lang="en-US" sz="800" dirty="0"/>
                <a:t>47 MHz </a:t>
              </a:r>
              <a:r>
                <a:rPr lang="en-US" sz="800" dirty="0" err="1"/>
                <a:t>Ref_Clk</a:t>
              </a:r>
              <a:endParaRPr lang="en-US" sz="800" dirty="0"/>
            </a:p>
          </p:txBody>
        </p:sp>
        <p:cxnSp>
          <p:nvCxnSpPr>
            <p:cNvPr id="51" name="Straight Arrow Connector 50">
              <a:extLst>
                <a:ext uri="{FF2B5EF4-FFF2-40B4-BE49-F238E27FC236}">
                  <a16:creationId xmlns:a16="http://schemas.microsoft.com/office/drawing/2014/main" id="{EB1B041E-5D92-4F7E-A438-F8EF2B636129}"/>
                </a:ext>
              </a:extLst>
            </p:cNvPr>
            <p:cNvCxnSpPr>
              <a:cxnSpLocks/>
              <a:endCxn id="53" idx="1"/>
            </p:cNvCxnSpPr>
            <p:nvPr/>
          </p:nvCxnSpPr>
          <p:spPr>
            <a:xfrm flipV="1">
              <a:off x="1336233" y="2049007"/>
              <a:ext cx="2317943" cy="8739"/>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6B9FE91-B80D-442B-904F-767AF3D32269}"/>
                </a:ext>
              </a:extLst>
            </p:cNvPr>
            <p:cNvSpPr txBox="1"/>
            <p:nvPr/>
          </p:nvSpPr>
          <p:spPr>
            <a:xfrm>
              <a:off x="1385646" y="1870459"/>
              <a:ext cx="344966" cy="215444"/>
            </a:xfrm>
            <a:prstGeom prst="rect">
              <a:avLst/>
            </a:prstGeom>
            <a:noFill/>
          </p:spPr>
          <p:txBody>
            <a:bodyPr wrap="none" rtlCol="0">
              <a:spAutoFit/>
            </a:bodyPr>
            <a:lstStyle/>
            <a:p>
              <a:r>
                <a:rPr lang="en-US" sz="800" dirty="0"/>
                <a:t>PFI</a:t>
              </a:r>
            </a:p>
          </p:txBody>
        </p:sp>
        <p:sp>
          <p:nvSpPr>
            <p:cNvPr id="53" name="Rectangle 52">
              <a:extLst>
                <a:ext uri="{FF2B5EF4-FFF2-40B4-BE49-F238E27FC236}">
                  <a16:creationId xmlns:a16="http://schemas.microsoft.com/office/drawing/2014/main" id="{EFC4E14D-A118-4D02-9F9D-87D54B5FD591}"/>
                </a:ext>
              </a:extLst>
            </p:cNvPr>
            <p:cNvSpPr/>
            <p:nvPr/>
          </p:nvSpPr>
          <p:spPr>
            <a:xfrm>
              <a:off x="3654176" y="1870459"/>
              <a:ext cx="687667" cy="357095"/>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accent6"/>
                  </a:solidFill>
                </a:rPr>
                <a:t>Missing Pulse </a:t>
              </a:r>
            </a:p>
            <a:p>
              <a:pPr algn="ctr"/>
              <a:r>
                <a:rPr lang="en-US" sz="700" dirty="0">
                  <a:solidFill>
                    <a:schemeClr val="accent6"/>
                  </a:solidFill>
                </a:rPr>
                <a:t>Detector</a:t>
              </a:r>
              <a:endParaRPr lang="en-US" dirty="0"/>
            </a:p>
          </p:txBody>
        </p:sp>
        <p:sp>
          <p:nvSpPr>
            <p:cNvPr id="61" name="Rectangle 60">
              <a:extLst>
                <a:ext uri="{FF2B5EF4-FFF2-40B4-BE49-F238E27FC236}">
                  <a16:creationId xmlns:a16="http://schemas.microsoft.com/office/drawing/2014/main" id="{B7378835-1868-42FA-9616-9DBCE24FBF61}"/>
                </a:ext>
              </a:extLst>
            </p:cNvPr>
            <p:cNvSpPr/>
            <p:nvPr/>
          </p:nvSpPr>
          <p:spPr>
            <a:xfrm>
              <a:off x="3649412" y="2354875"/>
              <a:ext cx="687667" cy="41179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accent6"/>
                  </a:solidFill>
                </a:rPr>
                <a:t>SSDN Interfaces</a:t>
              </a:r>
              <a:endParaRPr lang="en-US" sz="700" dirty="0"/>
            </a:p>
          </p:txBody>
        </p:sp>
        <p:cxnSp>
          <p:nvCxnSpPr>
            <p:cNvPr id="62" name="Straight Arrow Connector 61">
              <a:extLst>
                <a:ext uri="{FF2B5EF4-FFF2-40B4-BE49-F238E27FC236}">
                  <a16:creationId xmlns:a16="http://schemas.microsoft.com/office/drawing/2014/main" id="{2F016EF1-E799-4D1A-8FEE-897D741EE23C}"/>
                </a:ext>
              </a:extLst>
            </p:cNvPr>
            <p:cNvCxnSpPr>
              <a:cxnSpLocks/>
            </p:cNvCxnSpPr>
            <p:nvPr/>
          </p:nvCxnSpPr>
          <p:spPr>
            <a:xfrm flipV="1">
              <a:off x="1336233" y="2456439"/>
              <a:ext cx="2308916" cy="15566"/>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10076E56-5BDD-4350-90B1-4AA721EAF071}"/>
                </a:ext>
              </a:extLst>
            </p:cNvPr>
            <p:cNvSpPr txBox="1"/>
            <p:nvPr/>
          </p:nvSpPr>
          <p:spPr>
            <a:xfrm>
              <a:off x="1391996" y="2273764"/>
              <a:ext cx="1773242" cy="215444"/>
            </a:xfrm>
            <a:prstGeom prst="rect">
              <a:avLst/>
            </a:prstGeom>
            <a:noFill/>
          </p:spPr>
          <p:txBody>
            <a:bodyPr wrap="none" rtlCol="0">
              <a:spAutoFit/>
            </a:bodyPr>
            <a:lstStyle/>
            <a:p>
              <a:r>
                <a:rPr lang="en-US" sz="800" dirty="0"/>
                <a:t>HB, LB, 2400 Hz SYNC, GIE_BRK</a:t>
              </a:r>
            </a:p>
          </p:txBody>
        </p:sp>
        <p:cxnSp>
          <p:nvCxnSpPr>
            <p:cNvPr id="64" name="Straight Arrow Connector 63">
              <a:extLst>
                <a:ext uri="{FF2B5EF4-FFF2-40B4-BE49-F238E27FC236}">
                  <a16:creationId xmlns:a16="http://schemas.microsoft.com/office/drawing/2014/main" id="{AEFB38C3-9A89-4CFB-8CDB-EDF62707FE71}"/>
                </a:ext>
              </a:extLst>
            </p:cNvPr>
            <p:cNvCxnSpPr>
              <a:cxnSpLocks/>
            </p:cNvCxnSpPr>
            <p:nvPr/>
          </p:nvCxnSpPr>
          <p:spPr>
            <a:xfrm flipV="1">
              <a:off x="1327206" y="2671495"/>
              <a:ext cx="2317943" cy="15566"/>
            </a:xfrm>
            <a:prstGeom prst="straightConnector1">
              <a:avLst/>
            </a:prstGeom>
            <a:ln w="12700">
              <a:solidFill>
                <a:schemeClr val="accent6">
                  <a:lumMod val="50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20F1B36D-B4F0-4F1D-AB33-5023AD165766}"/>
                </a:ext>
              </a:extLst>
            </p:cNvPr>
            <p:cNvSpPr txBox="1"/>
            <p:nvPr/>
          </p:nvSpPr>
          <p:spPr>
            <a:xfrm>
              <a:off x="1398346" y="2488820"/>
              <a:ext cx="1010213" cy="215444"/>
            </a:xfrm>
            <a:prstGeom prst="rect">
              <a:avLst/>
            </a:prstGeom>
            <a:noFill/>
          </p:spPr>
          <p:txBody>
            <a:bodyPr wrap="none" rtlCol="0">
              <a:spAutoFit/>
            </a:bodyPr>
            <a:lstStyle/>
            <a:p>
              <a:r>
                <a:rPr lang="en-US" sz="800" dirty="0"/>
                <a:t>HB, LB, PFI_REQ</a:t>
              </a:r>
            </a:p>
          </p:txBody>
        </p:sp>
        <p:sp>
          <p:nvSpPr>
            <p:cNvPr id="66" name="Rectangle 65">
              <a:extLst>
                <a:ext uri="{FF2B5EF4-FFF2-40B4-BE49-F238E27FC236}">
                  <a16:creationId xmlns:a16="http://schemas.microsoft.com/office/drawing/2014/main" id="{048DEDD7-1A6A-4B76-B5AA-D8481AE8A6EF}"/>
                </a:ext>
              </a:extLst>
            </p:cNvPr>
            <p:cNvSpPr/>
            <p:nvPr/>
          </p:nvSpPr>
          <p:spPr>
            <a:xfrm>
              <a:off x="3645149" y="2873851"/>
              <a:ext cx="687667" cy="25065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accent6"/>
                  </a:solidFill>
                </a:rPr>
                <a:t>STM </a:t>
              </a:r>
              <a:r>
                <a:rPr lang="en-US" sz="700" dirty="0">
                  <a:solidFill>
                    <a:schemeClr val="accent6"/>
                  </a:solidFill>
                </a:rPr>
                <a:t>Interface</a:t>
              </a:r>
              <a:endParaRPr lang="en-US" sz="1600" dirty="0"/>
            </a:p>
          </p:txBody>
        </p:sp>
        <p:cxnSp>
          <p:nvCxnSpPr>
            <p:cNvPr id="67" name="Straight Arrow Connector 66">
              <a:extLst>
                <a:ext uri="{FF2B5EF4-FFF2-40B4-BE49-F238E27FC236}">
                  <a16:creationId xmlns:a16="http://schemas.microsoft.com/office/drawing/2014/main" id="{70EBBE42-73C2-4B56-A4AF-0DF39B10EF09}"/>
                </a:ext>
              </a:extLst>
            </p:cNvPr>
            <p:cNvCxnSpPr>
              <a:cxnSpLocks/>
              <a:endCxn id="66" idx="1"/>
            </p:cNvCxnSpPr>
            <p:nvPr/>
          </p:nvCxnSpPr>
          <p:spPr>
            <a:xfrm flipV="1">
              <a:off x="1343408" y="2999177"/>
              <a:ext cx="2301741" cy="794"/>
            </a:xfrm>
            <a:prstGeom prst="straightConnector1">
              <a:avLst/>
            </a:prstGeom>
            <a:ln w="12700">
              <a:solidFill>
                <a:schemeClr val="accent6">
                  <a:lumMod val="50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5FE3F8A9-0CC9-451F-B738-3BC654305892}"/>
                </a:ext>
              </a:extLst>
            </p:cNvPr>
            <p:cNvSpPr txBox="1"/>
            <p:nvPr/>
          </p:nvSpPr>
          <p:spPr>
            <a:xfrm>
              <a:off x="1399048" y="2834338"/>
              <a:ext cx="401072" cy="215444"/>
            </a:xfrm>
            <a:prstGeom prst="rect">
              <a:avLst/>
            </a:prstGeom>
            <a:noFill/>
          </p:spPr>
          <p:txBody>
            <a:bodyPr wrap="none" rtlCol="0">
              <a:spAutoFit/>
            </a:bodyPr>
            <a:lstStyle/>
            <a:p>
              <a:r>
                <a:rPr lang="en-US" sz="800" dirty="0"/>
                <a:t>STM</a:t>
              </a:r>
            </a:p>
          </p:txBody>
        </p:sp>
        <p:cxnSp>
          <p:nvCxnSpPr>
            <p:cNvPr id="70" name="Straight Arrow Connector 69">
              <a:extLst>
                <a:ext uri="{FF2B5EF4-FFF2-40B4-BE49-F238E27FC236}">
                  <a16:creationId xmlns:a16="http://schemas.microsoft.com/office/drawing/2014/main" id="{C3A78CFD-310D-4309-A1D5-2736CFC32EE8}"/>
                </a:ext>
              </a:extLst>
            </p:cNvPr>
            <p:cNvCxnSpPr/>
            <p:nvPr/>
          </p:nvCxnSpPr>
          <p:spPr>
            <a:xfrm flipV="1">
              <a:off x="3776693" y="3124503"/>
              <a:ext cx="0" cy="185899"/>
            </a:xfrm>
            <a:prstGeom prst="straightConnector1">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5B36F3F9-ADA1-4D0E-8752-40AF56CE760F}"/>
                </a:ext>
              </a:extLst>
            </p:cNvPr>
            <p:cNvSpPr txBox="1"/>
            <p:nvPr/>
          </p:nvSpPr>
          <p:spPr>
            <a:xfrm>
              <a:off x="3536023" y="3275127"/>
              <a:ext cx="461986" cy="307777"/>
            </a:xfrm>
            <a:prstGeom prst="rect">
              <a:avLst/>
            </a:prstGeom>
            <a:noFill/>
          </p:spPr>
          <p:txBody>
            <a:bodyPr wrap="none" rtlCol="0">
              <a:spAutoFit/>
            </a:bodyPr>
            <a:lstStyle/>
            <a:p>
              <a:r>
                <a:rPr lang="en-US" sz="700" dirty="0"/>
                <a:t>30VSB</a:t>
              </a:r>
            </a:p>
            <a:p>
              <a:r>
                <a:rPr lang="en-US" sz="700" dirty="0"/>
                <a:t>  (ON)</a:t>
              </a:r>
            </a:p>
          </p:txBody>
        </p:sp>
        <p:cxnSp>
          <p:nvCxnSpPr>
            <p:cNvPr id="72" name="Straight Arrow Connector 71">
              <a:extLst>
                <a:ext uri="{FF2B5EF4-FFF2-40B4-BE49-F238E27FC236}">
                  <a16:creationId xmlns:a16="http://schemas.microsoft.com/office/drawing/2014/main" id="{38846015-9BBD-4473-9594-BA4FFE4BFB5E}"/>
                </a:ext>
              </a:extLst>
            </p:cNvPr>
            <p:cNvCxnSpPr/>
            <p:nvPr/>
          </p:nvCxnSpPr>
          <p:spPr>
            <a:xfrm flipV="1">
              <a:off x="4167958" y="3124503"/>
              <a:ext cx="0" cy="185899"/>
            </a:xfrm>
            <a:prstGeom prst="straightConnector1">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3483D2EE-9A0C-43C0-8FD6-91D939EE3772}"/>
                </a:ext>
              </a:extLst>
            </p:cNvPr>
            <p:cNvSpPr txBox="1"/>
            <p:nvPr/>
          </p:nvSpPr>
          <p:spPr>
            <a:xfrm>
              <a:off x="3991338" y="3268777"/>
              <a:ext cx="425116" cy="307777"/>
            </a:xfrm>
            <a:prstGeom prst="rect">
              <a:avLst/>
            </a:prstGeom>
            <a:noFill/>
          </p:spPr>
          <p:txBody>
            <a:bodyPr wrap="none" rtlCol="0">
              <a:spAutoFit/>
            </a:bodyPr>
            <a:lstStyle/>
            <a:p>
              <a:r>
                <a:rPr lang="en-US" sz="700" dirty="0"/>
                <a:t> 50V</a:t>
              </a:r>
            </a:p>
            <a:p>
              <a:r>
                <a:rPr lang="en-US" sz="700" dirty="0"/>
                <a:t>(OFF)</a:t>
              </a:r>
            </a:p>
          </p:txBody>
        </p:sp>
        <p:sp>
          <p:nvSpPr>
            <p:cNvPr id="74" name="TextBox 73">
              <a:extLst>
                <a:ext uri="{FF2B5EF4-FFF2-40B4-BE49-F238E27FC236}">
                  <a16:creationId xmlns:a16="http://schemas.microsoft.com/office/drawing/2014/main" id="{E6DF148C-BF13-4CA3-89E6-9A3141DF9FFA}"/>
                </a:ext>
              </a:extLst>
            </p:cNvPr>
            <p:cNvSpPr txBox="1"/>
            <p:nvPr/>
          </p:nvSpPr>
          <p:spPr>
            <a:xfrm>
              <a:off x="3374044" y="1374928"/>
              <a:ext cx="1107996" cy="400110"/>
            </a:xfrm>
            <a:prstGeom prst="rect">
              <a:avLst/>
            </a:prstGeom>
            <a:noFill/>
          </p:spPr>
          <p:txBody>
            <a:bodyPr wrap="none" rtlCol="0">
              <a:spAutoFit/>
            </a:bodyPr>
            <a:lstStyle/>
            <a:p>
              <a:r>
                <a:rPr lang="en-US" sz="1000" b="1" dirty="0"/>
                <a:t>IEMU Interface </a:t>
              </a:r>
            </a:p>
            <a:p>
              <a:pPr algn="ctr"/>
              <a:r>
                <a:rPr lang="en-US" sz="1000" b="1" dirty="0"/>
                <a:t>Card</a:t>
              </a:r>
            </a:p>
          </p:txBody>
        </p:sp>
        <p:grpSp>
          <p:nvGrpSpPr>
            <p:cNvPr id="75" name="Group 74">
              <a:extLst>
                <a:ext uri="{FF2B5EF4-FFF2-40B4-BE49-F238E27FC236}">
                  <a16:creationId xmlns:a16="http://schemas.microsoft.com/office/drawing/2014/main" id="{8CCADF22-949A-4B40-8141-D037561F019C}"/>
                </a:ext>
              </a:extLst>
            </p:cNvPr>
            <p:cNvGrpSpPr/>
            <p:nvPr/>
          </p:nvGrpSpPr>
          <p:grpSpPr>
            <a:xfrm rot="5400000">
              <a:off x="3289960" y="3350575"/>
              <a:ext cx="277480" cy="56677"/>
              <a:chOff x="2671765" y="2502694"/>
              <a:chExt cx="414335" cy="69056"/>
            </a:xfrm>
          </p:grpSpPr>
          <p:cxnSp>
            <p:nvCxnSpPr>
              <p:cNvPr id="76" name="Straight Connector 75">
                <a:extLst>
                  <a:ext uri="{FF2B5EF4-FFF2-40B4-BE49-F238E27FC236}">
                    <a16:creationId xmlns:a16="http://schemas.microsoft.com/office/drawing/2014/main" id="{4D0A27E9-C0D6-4D24-9BB5-EBA198363EFE}"/>
                  </a:ext>
                </a:extLst>
              </p:cNvPr>
              <p:cNvCxnSpPr>
                <a:cxnSpLocks/>
              </p:cNvCxnSpPr>
              <p:nvPr/>
            </p:nvCxnSpPr>
            <p:spPr>
              <a:xfrm flipV="1">
                <a:off x="2749550"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5BEFB46-F0ED-4239-B3C4-3461BC8F30BF}"/>
                  </a:ext>
                </a:extLst>
              </p:cNvPr>
              <p:cNvCxnSpPr>
                <a:cxnSpLocks/>
              </p:cNvCxnSpPr>
              <p:nvPr/>
            </p:nvCxnSpPr>
            <p:spPr>
              <a:xfrm>
                <a:off x="2794000"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DD5C79AE-2718-4CFF-AB22-9BF4F4D77CAC}"/>
                  </a:ext>
                </a:extLst>
              </p:cNvPr>
              <p:cNvCxnSpPr>
                <a:cxnSpLocks/>
              </p:cNvCxnSpPr>
              <p:nvPr/>
            </p:nvCxnSpPr>
            <p:spPr>
              <a:xfrm flipV="1">
                <a:off x="2822575"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3D554AB-1AB5-42CC-9C46-8E833944F233}"/>
                  </a:ext>
                </a:extLst>
              </p:cNvPr>
              <p:cNvCxnSpPr>
                <a:cxnSpLocks/>
              </p:cNvCxnSpPr>
              <p:nvPr/>
            </p:nvCxnSpPr>
            <p:spPr>
              <a:xfrm>
                <a:off x="2867025"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A74AD58-5FD9-4607-83BB-A3BC60A41CD9}"/>
                  </a:ext>
                </a:extLst>
              </p:cNvPr>
              <p:cNvCxnSpPr>
                <a:cxnSpLocks/>
              </p:cNvCxnSpPr>
              <p:nvPr/>
            </p:nvCxnSpPr>
            <p:spPr>
              <a:xfrm flipV="1">
                <a:off x="2893219"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491AE88-72CB-47A3-86E3-E6FE977678F6}"/>
                  </a:ext>
                </a:extLst>
              </p:cNvPr>
              <p:cNvCxnSpPr>
                <a:cxnSpLocks/>
              </p:cNvCxnSpPr>
              <p:nvPr/>
            </p:nvCxnSpPr>
            <p:spPr>
              <a:xfrm>
                <a:off x="2937669"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C35D4FC-31D6-4442-B0E5-873B5DCFE675}"/>
                  </a:ext>
                </a:extLst>
              </p:cNvPr>
              <p:cNvCxnSpPr>
                <a:cxnSpLocks/>
              </p:cNvCxnSpPr>
              <p:nvPr/>
            </p:nvCxnSpPr>
            <p:spPr>
              <a:xfrm flipV="1">
                <a:off x="2963863"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B559DA5F-2C0B-485E-9C41-97AEBBABB6FF}"/>
                  </a:ext>
                </a:extLst>
              </p:cNvPr>
              <p:cNvCxnSpPr>
                <a:cxnSpLocks/>
              </p:cNvCxnSpPr>
              <p:nvPr/>
            </p:nvCxnSpPr>
            <p:spPr>
              <a:xfrm>
                <a:off x="3024982" y="2537222"/>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B05B1DF4-E040-465F-BA01-6F33AACBC80F}"/>
                  </a:ext>
                </a:extLst>
              </p:cNvPr>
              <p:cNvCxnSpPr>
                <a:cxnSpLocks/>
              </p:cNvCxnSpPr>
              <p:nvPr/>
            </p:nvCxnSpPr>
            <p:spPr>
              <a:xfrm>
                <a:off x="2671765" y="2534841"/>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C094695-0406-4B32-B850-0086636CA72F}"/>
                  </a:ext>
                </a:extLst>
              </p:cNvPr>
              <p:cNvCxnSpPr>
                <a:cxnSpLocks/>
              </p:cNvCxnSpPr>
              <p:nvPr/>
            </p:nvCxnSpPr>
            <p:spPr>
              <a:xfrm>
                <a:off x="3008313" y="2502694"/>
                <a:ext cx="16669" cy="34528"/>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711CE34-8A60-4FE9-950E-80550866618D}"/>
                  </a:ext>
                </a:extLst>
              </p:cNvPr>
              <p:cNvCxnSpPr>
                <a:cxnSpLocks/>
              </p:cNvCxnSpPr>
              <p:nvPr/>
            </p:nvCxnSpPr>
            <p:spPr>
              <a:xfrm>
                <a:off x="2730501" y="2528888"/>
                <a:ext cx="18256" cy="42862"/>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Arrow Connector 86">
              <a:extLst>
                <a:ext uri="{FF2B5EF4-FFF2-40B4-BE49-F238E27FC236}">
                  <a16:creationId xmlns:a16="http://schemas.microsoft.com/office/drawing/2014/main" id="{2549B11A-3144-4C9F-AD72-A08786BB1735}"/>
                </a:ext>
              </a:extLst>
            </p:cNvPr>
            <p:cNvCxnSpPr>
              <a:cxnSpLocks/>
            </p:cNvCxnSpPr>
            <p:nvPr/>
          </p:nvCxnSpPr>
          <p:spPr>
            <a:xfrm flipV="1">
              <a:off x="1343408" y="3375382"/>
              <a:ext cx="2056953" cy="8730"/>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6AF4685B-BE51-402E-831B-8109DCCDB589}"/>
                </a:ext>
              </a:extLst>
            </p:cNvPr>
            <p:cNvSpPr txBox="1"/>
            <p:nvPr/>
          </p:nvSpPr>
          <p:spPr>
            <a:xfrm>
              <a:off x="1390441" y="3177820"/>
              <a:ext cx="1266693" cy="215444"/>
            </a:xfrm>
            <a:prstGeom prst="rect">
              <a:avLst/>
            </a:prstGeom>
            <a:noFill/>
          </p:spPr>
          <p:txBody>
            <a:bodyPr wrap="none" rtlCol="0">
              <a:spAutoFit/>
            </a:bodyPr>
            <a:lstStyle/>
            <a:p>
              <a:r>
                <a:rPr lang="en-US" sz="800" dirty="0"/>
                <a:t>Shutter PHA/PHB Drive</a:t>
              </a:r>
            </a:p>
          </p:txBody>
        </p:sp>
        <p:sp>
          <p:nvSpPr>
            <p:cNvPr id="91" name="Rectangle 90">
              <a:extLst>
                <a:ext uri="{FF2B5EF4-FFF2-40B4-BE49-F238E27FC236}">
                  <a16:creationId xmlns:a16="http://schemas.microsoft.com/office/drawing/2014/main" id="{B61D5C38-41F0-4FC7-BC51-6BE35BE068BB}"/>
                </a:ext>
              </a:extLst>
            </p:cNvPr>
            <p:cNvSpPr/>
            <p:nvPr/>
          </p:nvSpPr>
          <p:spPr>
            <a:xfrm>
              <a:off x="3076821" y="4117557"/>
              <a:ext cx="3108077" cy="376154"/>
            </a:xfrm>
            <a:prstGeom prst="rect">
              <a:avLst/>
            </a:prstGeom>
            <a:solidFill>
              <a:srgbClr val="CCECFF"/>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A369A4F9-8E0F-4946-86CE-6563069B3324}"/>
                </a:ext>
              </a:extLst>
            </p:cNvPr>
            <p:cNvSpPr txBox="1"/>
            <p:nvPr/>
          </p:nvSpPr>
          <p:spPr>
            <a:xfrm>
              <a:off x="3676685" y="4185541"/>
              <a:ext cx="1643328" cy="246221"/>
            </a:xfrm>
            <a:prstGeom prst="rect">
              <a:avLst/>
            </a:prstGeom>
            <a:noFill/>
          </p:spPr>
          <p:txBody>
            <a:bodyPr wrap="square" rtlCol="0">
              <a:spAutoFit/>
            </a:bodyPr>
            <a:lstStyle/>
            <a:p>
              <a:pPr algn="ctr"/>
              <a:r>
                <a:rPr lang="en-US" sz="1000" b="1" dirty="0"/>
                <a:t>COTS Chroma Load(s)</a:t>
              </a:r>
            </a:p>
          </p:txBody>
        </p:sp>
        <p:sp>
          <p:nvSpPr>
            <p:cNvPr id="94" name="TextBox 93">
              <a:extLst>
                <a:ext uri="{FF2B5EF4-FFF2-40B4-BE49-F238E27FC236}">
                  <a16:creationId xmlns:a16="http://schemas.microsoft.com/office/drawing/2014/main" id="{A5BE6342-0FBC-408A-BE39-D4F3CF683BAA}"/>
                </a:ext>
              </a:extLst>
            </p:cNvPr>
            <p:cNvSpPr txBox="1"/>
            <p:nvPr/>
          </p:nvSpPr>
          <p:spPr>
            <a:xfrm>
              <a:off x="1284440" y="3521911"/>
              <a:ext cx="1895071" cy="215444"/>
            </a:xfrm>
            <a:prstGeom prst="rect">
              <a:avLst/>
            </a:prstGeom>
            <a:noFill/>
          </p:spPr>
          <p:txBody>
            <a:bodyPr wrap="none" rtlCol="0">
              <a:spAutoFit/>
            </a:bodyPr>
            <a:lstStyle/>
            <a:p>
              <a:r>
                <a:rPr lang="en-US" sz="800" dirty="0"/>
                <a:t>30VSB (2.5A), 50V (2A), 30VOP (?A)</a:t>
              </a:r>
            </a:p>
          </p:txBody>
        </p:sp>
        <p:sp>
          <p:nvSpPr>
            <p:cNvPr id="104" name="Rectangle 103">
              <a:extLst>
                <a:ext uri="{FF2B5EF4-FFF2-40B4-BE49-F238E27FC236}">
                  <a16:creationId xmlns:a16="http://schemas.microsoft.com/office/drawing/2014/main" id="{1EFE7E67-EC86-4C4B-8498-860BF9669646}"/>
                </a:ext>
              </a:extLst>
            </p:cNvPr>
            <p:cNvSpPr/>
            <p:nvPr/>
          </p:nvSpPr>
          <p:spPr>
            <a:xfrm>
              <a:off x="5062799" y="1324218"/>
              <a:ext cx="988062" cy="949547"/>
            </a:xfrm>
            <a:prstGeom prst="rect">
              <a:avLst/>
            </a:prstGeom>
            <a:solidFill>
              <a:schemeClr val="accent1">
                <a:lumMod val="20000"/>
                <a:lumOff val="8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F502946C-F069-4680-A5A9-5D4C6B3F3CEA}"/>
                </a:ext>
              </a:extLst>
            </p:cNvPr>
            <p:cNvSpPr txBox="1"/>
            <p:nvPr/>
          </p:nvSpPr>
          <p:spPr>
            <a:xfrm>
              <a:off x="5251001" y="1337977"/>
              <a:ext cx="603049" cy="553998"/>
            </a:xfrm>
            <a:prstGeom prst="rect">
              <a:avLst/>
            </a:prstGeom>
            <a:noFill/>
          </p:spPr>
          <p:txBody>
            <a:bodyPr wrap="none" rtlCol="0">
              <a:spAutoFit/>
            </a:bodyPr>
            <a:lstStyle/>
            <a:p>
              <a:pPr algn="ctr"/>
              <a:r>
                <a:rPr lang="en-US" sz="1000" dirty="0"/>
                <a:t>Reuse</a:t>
              </a:r>
            </a:p>
            <a:p>
              <a:pPr algn="ctr"/>
              <a:r>
                <a:rPr lang="en-US" sz="1000" dirty="0"/>
                <a:t>IAM </a:t>
              </a:r>
            </a:p>
            <a:p>
              <a:pPr algn="ctr"/>
              <a:r>
                <a:rPr lang="en-US" sz="1000" dirty="0"/>
                <a:t>Module</a:t>
              </a:r>
            </a:p>
          </p:txBody>
        </p:sp>
        <p:sp>
          <p:nvSpPr>
            <p:cNvPr id="106" name="Rectangle 105">
              <a:extLst>
                <a:ext uri="{FF2B5EF4-FFF2-40B4-BE49-F238E27FC236}">
                  <a16:creationId xmlns:a16="http://schemas.microsoft.com/office/drawing/2014/main" id="{9EEE1DAD-EEC8-4EBF-AD19-2E1E28843157}"/>
                </a:ext>
              </a:extLst>
            </p:cNvPr>
            <p:cNvSpPr/>
            <p:nvPr/>
          </p:nvSpPr>
          <p:spPr>
            <a:xfrm>
              <a:off x="5057877" y="2748155"/>
              <a:ext cx="988062" cy="896745"/>
            </a:xfrm>
            <a:prstGeom prst="rect">
              <a:avLst/>
            </a:prstGeom>
            <a:solidFill>
              <a:schemeClr val="accent1">
                <a:lumMod val="20000"/>
                <a:lumOff val="8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BA201C40-C20C-4EE2-88B5-059ADC899E68}"/>
                </a:ext>
              </a:extLst>
            </p:cNvPr>
            <p:cNvSpPr txBox="1"/>
            <p:nvPr/>
          </p:nvSpPr>
          <p:spPr>
            <a:xfrm>
              <a:off x="5226596" y="2867128"/>
              <a:ext cx="696024" cy="707886"/>
            </a:xfrm>
            <a:prstGeom prst="rect">
              <a:avLst/>
            </a:prstGeom>
            <a:noFill/>
          </p:spPr>
          <p:txBody>
            <a:bodyPr wrap="none" rtlCol="0">
              <a:spAutoFit/>
            </a:bodyPr>
            <a:lstStyle/>
            <a:p>
              <a:pPr algn="ctr"/>
              <a:r>
                <a:rPr lang="en-US" sz="1000" dirty="0"/>
                <a:t>Reuse</a:t>
              </a:r>
            </a:p>
            <a:p>
              <a:pPr algn="ctr"/>
              <a:r>
                <a:rPr lang="en-US" sz="1000" dirty="0"/>
                <a:t>COTS </a:t>
              </a:r>
            </a:p>
            <a:p>
              <a:pPr algn="ctr"/>
              <a:r>
                <a:rPr lang="en-US" sz="1000" dirty="0"/>
                <a:t>ZCU102 </a:t>
              </a:r>
            </a:p>
            <a:p>
              <a:pPr algn="ctr"/>
              <a:r>
                <a:rPr lang="en-US" sz="1000" dirty="0"/>
                <a:t>Module</a:t>
              </a:r>
            </a:p>
          </p:txBody>
        </p:sp>
        <p:cxnSp>
          <p:nvCxnSpPr>
            <p:cNvPr id="109" name="Straight Arrow Connector 108">
              <a:extLst>
                <a:ext uri="{FF2B5EF4-FFF2-40B4-BE49-F238E27FC236}">
                  <a16:creationId xmlns:a16="http://schemas.microsoft.com/office/drawing/2014/main" id="{AEEFFBF5-DE64-464C-B2A7-7B038B22055E}"/>
                </a:ext>
              </a:extLst>
            </p:cNvPr>
            <p:cNvCxnSpPr>
              <a:cxnSpLocks/>
              <a:endCxn id="104" idx="1"/>
            </p:cNvCxnSpPr>
            <p:nvPr/>
          </p:nvCxnSpPr>
          <p:spPr>
            <a:xfrm>
              <a:off x="4652951" y="1798992"/>
              <a:ext cx="409848" cy="0"/>
            </a:xfrm>
            <a:prstGeom prst="straightConnector1">
              <a:avLst/>
            </a:prstGeom>
            <a:ln>
              <a:headEnd type="triangle" w="med" len="med"/>
              <a:tailEnd type="triangle" w="med" len="med"/>
            </a:ln>
            <a:effectLst/>
          </p:spPr>
          <p:style>
            <a:lnRef idx="2">
              <a:schemeClr val="accent6"/>
            </a:lnRef>
            <a:fillRef idx="0">
              <a:schemeClr val="accent6"/>
            </a:fillRef>
            <a:effectRef idx="1">
              <a:schemeClr val="accent6"/>
            </a:effectRef>
            <a:fontRef idx="minor">
              <a:schemeClr val="tx1"/>
            </a:fontRef>
          </p:style>
        </p:cxnSp>
        <p:sp>
          <p:nvSpPr>
            <p:cNvPr id="115" name="Rectangle 114">
              <a:extLst>
                <a:ext uri="{FF2B5EF4-FFF2-40B4-BE49-F238E27FC236}">
                  <a16:creationId xmlns:a16="http://schemas.microsoft.com/office/drawing/2014/main" id="{8FB1C8E2-5773-4BF6-B071-7BF28747B53C}"/>
                </a:ext>
              </a:extLst>
            </p:cNvPr>
            <p:cNvSpPr/>
            <p:nvPr/>
          </p:nvSpPr>
          <p:spPr>
            <a:xfrm>
              <a:off x="5213667" y="1870459"/>
              <a:ext cx="734351" cy="346826"/>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accent6"/>
                  </a:solidFill>
                </a:rPr>
                <a:t>On Board 47.0016 MHz Oscillator</a:t>
              </a:r>
              <a:endParaRPr lang="en-US" dirty="0"/>
            </a:p>
          </p:txBody>
        </p:sp>
        <p:cxnSp>
          <p:nvCxnSpPr>
            <p:cNvPr id="116" name="Straight Arrow Connector 115">
              <a:extLst>
                <a:ext uri="{FF2B5EF4-FFF2-40B4-BE49-F238E27FC236}">
                  <a16:creationId xmlns:a16="http://schemas.microsoft.com/office/drawing/2014/main" id="{5ECC97F5-E91E-4BF0-8599-966F3EED5E12}"/>
                </a:ext>
              </a:extLst>
            </p:cNvPr>
            <p:cNvCxnSpPr>
              <a:cxnSpLocks/>
              <a:stCxn id="106" idx="3"/>
              <a:endCxn id="118" idx="1"/>
            </p:cNvCxnSpPr>
            <p:nvPr/>
          </p:nvCxnSpPr>
          <p:spPr>
            <a:xfrm>
              <a:off x="6045939" y="3196528"/>
              <a:ext cx="1218579" cy="0"/>
            </a:xfrm>
            <a:prstGeom prst="straightConnector1">
              <a:avLst/>
            </a:prstGeom>
            <a:ln>
              <a:headEnd type="triangle" w="med" len="med"/>
              <a:tailEnd type="triangle" w="med" len="med"/>
            </a:ln>
            <a:effectLst/>
          </p:spPr>
          <p:style>
            <a:lnRef idx="2">
              <a:schemeClr val="accent6"/>
            </a:lnRef>
            <a:fillRef idx="0">
              <a:schemeClr val="accent6"/>
            </a:fillRef>
            <a:effectRef idx="1">
              <a:schemeClr val="accent6"/>
            </a:effectRef>
            <a:fontRef idx="minor">
              <a:schemeClr val="tx1"/>
            </a:fontRef>
          </p:style>
        </p:cxnSp>
        <p:sp>
          <p:nvSpPr>
            <p:cNvPr id="117" name="TextBox 116">
              <a:extLst>
                <a:ext uri="{FF2B5EF4-FFF2-40B4-BE49-F238E27FC236}">
                  <a16:creationId xmlns:a16="http://schemas.microsoft.com/office/drawing/2014/main" id="{4A3EF5B7-7679-43D9-AE7F-6657167B8F8F}"/>
                </a:ext>
              </a:extLst>
            </p:cNvPr>
            <p:cNvSpPr txBox="1"/>
            <p:nvPr/>
          </p:nvSpPr>
          <p:spPr>
            <a:xfrm>
              <a:off x="6459501" y="2999177"/>
              <a:ext cx="391454" cy="215444"/>
            </a:xfrm>
            <a:prstGeom prst="rect">
              <a:avLst/>
            </a:prstGeom>
            <a:noFill/>
          </p:spPr>
          <p:txBody>
            <a:bodyPr wrap="none" rtlCol="0">
              <a:spAutoFit/>
            </a:bodyPr>
            <a:lstStyle/>
            <a:p>
              <a:r>
                <a:rPr lang="en-US" sz="800" dirty="0"/>
                <a:t>GbE</a:t>
              </a:r>
            </a:p>
          </p:txBody>
        </p:sp>
        <p:sp>
          <p:nvSpPr>
            <p:cNvPr id="118" name="Rectangle 117">
              <a:extLst>
                <a:ext uri="{FF2B5EF4-FFF2-40B4-BE49-F238E27FC236}">
                  <a16:creationId xmlns:a16="http://schemas.microsoft.com/office/drawing/2014/main" id="{6A947197-A46D-48DC-8038-6CFF791CFFDB}"/>
                </a:ext>
              </a:extLst>
            </p:cNvPr>
            <p:cNvSpPr/>
            <p:nvPr/>
          </p:nvSpPr>
          <p:spPr>
            <a:xfrm>
              <a:off x="7264518" y="2748155"/>
              <a:ext cx="988062" cy="896745"/>
            </a:xfrm>
            <a:prstGeom prst="rect">
              <a:avLst/>
            </a:prstGeom>
            <a:solidFill>
              <a:schemeClr val="tx2">
                <a:lumMod val="40000"/>
                <a:lumOff val="6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accent6"/>
                  </a:solidFill>
                </a:rPr>
                <a:t>iHawk</a:t>
              </a:r>
              <a:endParaRPr lang="en-US" sz="1400" dirty="0">
                <a:solidFill>
                  <a:schemeClr val="accent6"/>
                </a:solidFill>
              </a:endParaRPr>
            </a:p>
          </p:txBody>
        </p:sp>
        <p:sp>
          <p:nvSpPr>
            <p:cNvPr id="124" name="Rectangle 123">
              <a:extLst>
                <a:ext uri="{FF2B5EF4-FFF2-40B4-BE49-F238E27FC236}">
                  <a16:creationId xmlns:a16="http://schemas.microsoft.com/office/drawing/2014/main" id="{56D18770-A493-4332-9CF4-60CBE7AD679D}"/>
                </a:ext>
              </a:extLst>
            </p:cNvPr>
            <p:cNvSpPr/>
            <p:nvPr/>
          </p:nvSpPr>
          <p:spPr>
            <a:xfrm>
              <a:off x="7286455" y="1324216"/>
              <a:ext cx="988062" cy="949547"/>
            </a:xfrm>
            <a:prstGeom prst="rect">
              <a:avLst/>
            </a:prstGeom>
            <a:solidFill>
              <a:srgbClr val="DEDAC4"/>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ED2D2D08-795C-4443-9749-D91780AC40D3}"/>
                </a:ext>
              </a:extLst>
            </p:cNvPr>
            <p:cNvSpPr txBox="1"/>
            <p:nvPr/>
          </p:nvSpPr>
          <p:spPr>
            <a:xfrm>
              <a:off x="7474657" y="1538777"/>
              <a:ext cx="567784" cy="400110"/>
            </a:xfrm>
            <a:prstGeom prst="rect">
              <a:avLst/>
            </a:prstGeom>
            <a:noFill/>
          </p:spPr>
          <p:txBody>
            <a:bodyPr wrap="none" rtlCol="0">
              <a:spAutoFit/>
            </a:bodyPr>
            <a:lstStyle/>
            <a:p>
              <a:pPr algn="ctr"/>
              <a:r>
                <a:rPr lang="en-US" sz="1000" b="1" dirty="0"/>
                <a:t>Reuse</a:t>
              </a:r>
            </a:p>
            <a:p>
              <a:pPr algn="ctr"/>
              <a:r>
                <a:rPr lang="en-US" sz="1000" b="1" dirty="0"/>
                <a:t>NTIP</a:t>
              </a:r>
            </a:p>
          </p:txBody>
        </p:sp>
        <p:cxnSp>
          <p:nvCxnSpPr>
            <p:cNvPr id="133" name="Straight Arrow Connector 132">
              <a:extLst>
                <a:ext uri="{FF2B5EF4-FFF2-40B4-BE49-F238E27FC236}">
                  <a16:creationId xmlns:a16="http://schemas.microsoft.com/office/drawing/2014/main" id="{E62D5DFF-7465-4A1C-9B1A-E31D2136FEB4}"/>
                </a:ext>
              </a:extLst>
            </p:cNvPr>
            <p:cNvCxnSpPr>
              <a:cxnSpLocks/>
              <a:endCxn id="106" idx="0"/>
            </p:cNvCxnSpPr>
            <p:nvPr/>
          </p:nvCxnSpPr>
          <p:spPr>
            <a:xfrm>
              <a:off x="5551908" y="2273764"/>
              <a:ext cx="0" cy="474391"/>
            </a:xfrm>
            <a:prstGeom prst="straightConnector1">
              <a:avLst/>
            </a:prstGeom>
            <a:ln>
              <a:headEnd type="triangl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145" name="Straight Arrow Connector 144">
              <a:extLst>
                <a:ext uri="{FF2B5EF4-FFF2-40B4-BE49-F238E27FC236}">
                  <a16:creationId xmlns:a16="http://schemas.microsoft.com/office/drawing/2014/main" id="{666F8E42-787E-4A62-B2BC-FA2CBE5A941D}"/>
                </a:ext>
              </a:extLst>
            </p:cNvPr>
            <p:cNvCxnSpPr>
              <a:cxnSpLocks/>
              <a:stCxn id="104" idx="3"/>
              <a:endCxn id="124" idx="1"/>
            </p:cNvCxnSpPr>
            <p:nvPr/>
          </p:nvCxnSpPr>
          <p:spPr>
            <a:xfrm flipV="1">
              <a:off x="6050861" y="1798990"/>
              <a:ext cx="1235594" cy="2"/>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21DF44D6-21C4-4E30-AE95-781D3D844001}"/>
                </a:ext>
              </a:extLst>
            </p:cNvPr>
            <p:cNvSpPr txBox="1"/>
            <p:nvPr/>
          </p:nvSpPr>
          <p:spPr>
            <a:xfrm>
              <a:off x="6151695" y="1568915"/>
              <a:ext cx="1206187" cy="215444"/>
            </a:xfrm>
            <a:prstGeom prst="rect">
              <a:avLst/>
            </a:prstGeom>
            <a:noFill/>
          </p:spPr>
          <p:txBody>
            <a:bodyPr wrap="square" rtlCol="0">
              <a:spAutoFit/>
            </a:bodyPr>
            <a:lstStyle/>
            <a:p>
              <a:r>
                <a:rPr lang="en-US" sz="800" dirty="0"/>
                <a:t>2400 Hz SYNC (Diff)</a:t>
              </a:r>
            </a:p>
          </p:txBody>
        </p:sp>
        <p:cxnSp>
          <p:nvCxnSpPr>
            <p:cNvPr id="150" name="Straight Arrow Connector 149">
              <a:extLst>
                <a:ext uri="{FF2B5EF4-FFF2-40B4-BE49-F238E27FC236}">
                  <a16:creationId xmlns:a16="http://schemas.microsoft.com/office/drawing/2014/main" id="{B9869DB2-AB1A-46F5-ABEA-54B3D08E5119}"/>
                </a:ext>
              </a:extLst>
            </p:cNvPr>
            <p:cNvCxnSpPr>
              <a:cxnSpLocks/>
              <a:endCxn id="118" idx="0"/>
            </p:cNvCxnSpPr>
            <p:nvPr/>
          </p:nvCxnSpPr>
          <p:spPr>
            <a:xfrm>
              <a:off x="7758549" y="2273765"/>
              <a:ext cx="0" cy="474390"/>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2" name="TextBox 151">
              <a:extLst>
                <a:ext uri="{FF2B5EF4-FFF2-40B4-BE49-F238E27FC236}">
                  <a16:creationId xmlns:a16="http://schemas.microsoft.com/office/drawing/2014/main" id="{9765A355-5E2D-4417-8B5B-DCC4DC6BD412}"/>
                </a:ext>
              </a:extLst>
            </p:cNvPr>
            <p:cNvSpPr txBox="1"/>
            <p:nvPr/>
          </p:nvSpPr>
          <p:spPr>
            <a:xfrm>
              <a:off x="7705453" y="2374144"/>
              <a:ext cx="803547" cy="338554"/>
            </a:xfrm>
            <a:prstGeom prst="rect">
              <a:avLst/>
            </a:prstGeom>
            <a:noFill/>
          </p:spPr>
          <p:txBody>
            <a:bodyPr wrap="square" rtlCol="0">
              <a:spAutoFit/>
            </a:bodyPr>
            <a:lstStyle/>
            <a:p>
              <a:r>
                <a:rPr lang="en-US" sz="800" dirty="0"/>
                <a:t>2400 Hz </a:t>
              </a:r>
            </a:p>
            <a:p>
              <a:r>
                <a:rPr lang="en-US" sz="800" dirty="0"/>
                <a:t>SYNC (TTL)</a:t>
              </a:r>
            </a:p>
          </p:txBody>
        </p:sp>
        <p:sp>
          <p:nvSpPr>
            <p:cNvPr id="153" name="Rectangle 152">
              <a:extLst>
                <a:ext uri="{FF2B5EF4-FFF2-40B4-BE49-F238E27FC236}">
                  <a16:creationId xmlns:a16="http://schemas.microsoft.com/office/drawing/2014/main" id="{97FDBAA0-70D7-4396-99E7-A725FFDD30E4}"/>
                </a:ext>
              </a:extLst>
            </p:cNvPr>
            <p:cNvSpPr/>
            <p:nvPr/>
          </p:nvSpPr>
          <p:spPr>
            <a:xfrm>
              <a:off x="7436653" y="2816072"/>
              <a:ext cx="687665" cy="26276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accent6"/>
                  </a:solidFill>
                </a:rPr>
                <a:t>RCIM Card</a:t>
              </a:r>
              <a:endParaRPr lang="en-US" dirty="0"/>
            </a:p>
          </p:txBody>
        </p:sp>
        <p:sp>
          <p:nvSpPr>
            <p:cNvPr id="173" name="Rectangle 172">
              <a:extLst>
                <a:ext uri="{FF2B5EF4-FFF2-40B4-BE49-F238E27FC236}">
                  <a16:creationId xmlns:a16="http://schemas.microsoft.com/office/drawing/2014/main" id="{6CDC4A60-5D55-4E50-894A-06D7896A0C07}"/>
                </a:ext>
              </a:extLst>
            </p:cNvPr>
            <p:cNvSpPr/>
            <p:nvPr/>
          </p:nvSpPr>
          <p:spPr>
            <a:xfrm>
              <a:off x="248062" y="1324217"/>
              <a:ext cx="1089104" cy="2619134"/>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44BB3F43-3E80-441D-A6C4-4F0915ADC8B5}"/>
                </a:ext>
              </a:extLst>
            </p:cNvPr>
            <p:cNvSpPr txBox="1"/>
            <p:nvPr/>
          </p:nvSpPr>
          <p:spPr>
            <a:xfrm>
              <a:off x="265064" y="2198960"/>
              <a:ext cx="1035861" cy="538609"/>
            </a:xfrm>
            <a:prstGeom prst="rect">
              <a:avLst/>
            </a:prstGeom>
            <a:noFill/>
          </p:spPr>
          <p:txBody>
            <a:bodyPr wrap="none" rtlCol="0">
              <a:spAutoFit/>
            </a:bodyPr>
            <a:lstStyle/>
            <a:p>
              <a:pPr algn="ctr"/>
              <a:r>
                <a:rPr lang="en-US" dirty="0"/>
                <a:t>GS EA</a:t>
              </a:r>
            </a:p>
            <a:p>
              <a:pPr algn="ctr"/>
              <a:r>
                <a:rPr lang="en-US" sz="1100" dirty="0"/>
                <a:t>(E1 Interface)</a:t>
              </a:r>
            </a:p>
          </p:txBody>
        </p:sp>
        <p:sp>
          <p:nvSpPr>
            <p:cNvPr id="196" name="Rectangle 195">
              <a:extLst>
                <a:ext uri="{FF2B5EF4-FFF2-40B4-BE49-F238E27FC236}">
                  <a16:creationId xmlns:a16="http://schemas.microsoft.com/office/drawing/2014/main" id="{07E6B705-B056-460D-927E-DDAF6DA027EC}"/>
                </a:ext>
              </a:extLst>
            </p:cNvPr>
            <p:cNvSpPr/>
            <p:nvPr/>
          </p:nvSpPr>
          <p:spPr>
            <a:xfrm>
              <a:off x="3076821" y="924596"/>
              <a:ext cx="3108078" cy="301875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A824060A-D621-4940-80AF-B695586AC5CA}"/>
                </a:ext>
              </a:extLst>
            </p:cNvPr>
            <p:cNvSpPr txBox="1"/>
            <p:nvPr/>
          </p:nvSpPr>
          <p:spPr>
            <a:xfrm>
              <a:off x="3457039" y="909351"/>
              <a:ext cx="2082621" cy="369332"/>
            </a:xfrm>
            <a:prstGeom prst="rect">
              <a:avLst/>
            </a:prstGeom>
            <a:noFill/>
          </p:spPr>
          <p:txBody>
            <a:bodyPr wrap="none" rtlCol="0">
              <a:spAutoFit/>
            </a:bodyPr>
            <a:lstStyle/>
            <a:p>
              <a:r>
                <a:rPr lang="en-US" dirty="0">
                  <a:solidFill>
                    <a:schemeClr val="accent1"/>
                  </a:solidFill>
                </a:rPr>
                <a:t>GCAPS Enclosure</a:t>
              </a:r>
            </a:p>
          </p:txBody>
        </p:sp>
        <p:sp>
          <p:nvSpPr>
            <p:cNvPr id="198" name="TextBox 197">
              <a:extLst>
                <a:ext uri="{FF2B5EF4-FFF2-40B4-BE49-F238E27FC236}">
                  <a16:creationId xmlns:a16="http://schemas.microsoft.com/office/drawing/2014/main" id="{FB0E1709-5439-44B3-8BC9-BAE22C2BBFDA}"/>
                </a:ext>
              </a:extLst>
            </p:cNvPr>
            <p:cNvSpPr txBox="1"/>
            <p:nvPr/>
          </p:nvSpPr>
          <p:spPr>
            <a:xfrm>
              <a:off x="4612826" y="1555814"/>
              <a:ext cx="503664" cy="215444"/>
            </a:xfrm>
            <a:prstGeom prst="rect">
              <a:avLst/>
            </a:prstGeom>
            <a:noFill/>
          </p:spPr>
          <p:txBody>
            <a:bodyPr wrap="none" rtlCol="0">
              <a:spAutoFit/>
            </a:bodyPr>
            <a:lstStyle/>
            <a:p>
              <a:r>
                <a:rPr lang="en-US" sz="800" dirty="0"/>
                <a:t>VHDCI</a:t>
              </a:r>
            </a:p>
          </p:txBody>
        </p:sp>
        <p:cxnSp>
          <p:nvCxnSpPr>
            <p:cNvPr id="200" name="Connector: Elbow 199">
              <a:extLst>
                <a:ext uri="{FF2B5EF4-FFF2-40B4-BE49-F238E27FC236}">
                  <a16:creationId xmlns:a16="http://schemas.microsoft.com/office/drawing/2014/main" id="{39C23818-15AD-4F96-8D44-A4A91A25A252}"/>
                </a:ext>
              </a:extLst>
            </p:cNvPr>
            <p:cNvCxnSpPr>
              <a:cxnSpLocks/>
              <a:endCxn id="91" idx="0"/>
            </p:cNvCxnSpPr>
            <p:nvPr/>
          </p:nvCxnSpPr>
          <p:spPr>
            <a:xfrm>
              <a:off x="1343408" y="3721100"/>
              <a:ext cx="3287452" cy="396457"/>
            </a:xfrm>
            <a:prstGeom prst="bentConnector2">
              <a:avLst/>
            </a:prstGeom>
            <a:ln>
              <a:solidFill>
                <a:srgbClr val="0070C0"/>
              </a:solidFill>
              <a:tailEnd type="triangle"/>
            </a:ln>
            <a:effectLst/>
          </p:spPr>
          <p:style>
            <a:lnRef idx="2">
              <a:schemeClr val="accent2"/>
            </a:lnRef>
            <a:fillRef idx="0">
              <a:schemeClr val="accent2"/>
            </a:fillRef>
            <a:effectRef idx="1">
              <a:schemeClr val="accent2"/>
            </a:effectRef>
            <a:fontRef idx="minor">
              <a:schemeClr val="tx1"/>
            </a:fontRef>
          </p:style>
        </p:cxnSp>
      </p:grpSp>
      <p:sp>
        <p:nvSpPr>
          <p:cNvPr id="5" name="TextBox 4">
            <a:extLst>
              <a:ext uri="{FF2B5EF4-FFF2-40B4-BE49-F238E27FC236}">
                <a16:creationId xmlns:a16="http://schemas.microsoft.com/office/drawing/2014/main" id="{8FE0D9C1-8881-A4C1-D8B3-9E21F5168993}"/>
              </a:ext>
            </a:extLst>
          </p:cNvPr>
          <p:cNvSpPr txBox="1"/>
          <p:nvPr/>
        </p:nvSpPr>
        <p:spPr>
          <a:xfrm>
            <a:off x="3348565" y="4823608"/>
            <a:ext cx="2700021" cy="215444"/>
          </a:xfrm>
          <a:prstGeom prst="rect">
            <a:avLst/>
          </a:prstGeom>
          <a:noFill/>
        </p:spPr>
        <p:txBody>
          <a:bodyPr wrap="square" rtlCol="0">
            <a:spAutoFit/>
          </a:bodyPr>
          <a:lstStyle/>
          <a:p>
            <a:r>
              <a:rPr lang="en-US" sz="800" dirty="0"/>
              <a:t>Slide from Ed </a:t>
            </a:r>
            <a:r>
              <a:rPr lang="en-US" sz="800" dirty="0" err="1"/>
              <a:t>Babroudi’s</a:t>
            </a:r>
            <a:r>
              <a:rPr lang="en-US" sz="800" dirty="0"/>
              <a:t> IMU Emulator Proposal slides</a:t>
            </a:r>
          </a:p>
        </p:txBody>
      </p:sp>
      <p:cxnSp>
        <p:nvCxnSpPr>
          <p:cNvPr id="8" name="Straight Connector 7">
            <a:extLst>
              <a:ext uri="{FF2B5EF4-FFF2-40B4-BE49-F238E27FC236}">
                <a16:creationId xmlns:a16="http://schemas.microsoft.com/office/drawing/2014/main" id="{50969833-C6E2-0C1E-B9A5-9D6275DC9B82}"/>
              </a:ext>
            </a:extLst>
          </p:cNvPr>
          <p:cNvCxnSpPr/>
          <p:nvPr/>
        </p:nvCxnSpPr>
        <p:spPr>
          <a:xfrm>
            <a:off x="1032933" y="4824015"/>
            <a:ext cx="7078133"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01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F504-0724-465C-A6E4-4730646E518D}"/>
              </a:ext>
            </a:extLst>
          </p:cNvPr>
          <p:cNvSpPr>
            <a:spLocks noGrp="1"/>
          </p:cNvSpPr>
          <p:nvPr>
            <p:ph type="title"/>
          </p:nvPr>
        </p:nvSpPr>
        <p:spPr/>
        <p:txBody>
          <a:bodyPr/>
          <a:lstStyle/>
          <a:p>
            <a:r>
              <a:rPr lang="en-US" dirty="0"/>
              <a:t>ICAPS </a:t>
            </a:r>
            <a:r>
              <a:rPr lang="en-US" dirty="0" err="1"/>
              <a:t>Phy</a:t>
            </a:r>
            <a:r>
              <a:rPr lang="en-US" dirty="0"/>
              <a:t> Layer Interface Card</a:t>
            </a:r>
          </a:p>
        </p:txBody>
      </p:sp>
      <p:sp>
        <p:nvSpPr>
          <p:cNvPr id="3" name="Slide Number Placeholder 2">
            <a:extLst>
              <a:ext uri="{FF2B5EF4-FFF2-40B4-BE49-F238E27FC236}">
                <a16:creationId xmlns:a16="http://schemas.microsoft.com/office/drawing/2014/main" id="{C52EF720-1807-4AF7-A1C0-9942A4260422}"/>
              </a:ext>
            </a:extLst>
          </p:cNvPr>
          <p:cNvSpPr>
            <a:spLocks noGrp="1"/>
          </p:cNvSpPr>
          <p:nvPr>
            <p:ph type="sldNum" sz="quarter" idx="4"/>
          </p:nvPr>
        </p:nvSpPr>
        <p:spPr/>
        <p:txBody>
          <a:bodyPr/>
          <a:lstStyle/>
          <a:p>
            <a:fld id="{532E5815-A8B8-3248-99F0-470F41FB048B}" type="slidenum">
              <a:rPr lang="en-US" smtClean="0"/>
              <a:pPr/>
              <a:t>9</a:t>
            </a:fld>
            <a:endParaRPr lang="en-US" dirty="0"/>
          </a:p>
        </p:txBody>
      </p:sp>
      <p:grpSp>
        <p:nvGrpSpPr>
          <p:cNvPr id="76" name="Group 75">
            <a:extLst>
              <a:ext uri="{FF2B5EF4-FFF2-40B4-BE49-F238E27FC236}">
                <a16:creationId xmlns:a16="http://schemas.microsoft.com/office/drawing/2014/main" id="{970A94EA-CBBD-4197-98C7-998B52C8EB09}"/>
              </a:ext>
            </a:extLst>
          </p:cNvPr>
          <p:cNvGrpSpPr/>
          <p:nvPr/>
        </p:nvGrpSpPr>
        <p:grpSpPr>
          <a:xfrm>
            <a:off x="331526" y="1411409"/>
            <a:ext cx="4426859" cy="2320682"/>
            <a:chOff x="1466906" y="1324219"/>
            <a:chExt cx="4426859" cy="2320682"/>
          </a:xfrm>
        </p:grpSpPr>
        <p:sp>
          <p:nvSpPr>
            <p:cNvPr id="5" name="Rectangle 4">
              <a:extLst>
                <a:ext uri="{FF2B5EF4-FFF2-40B4-BE49-F238E27FC236}">
                  <a16:creationId xmlns:a16="http://schemas.microsoft.com/office/drawing/2014/main" id="{47D86DA8-171D-4055-9552-26F0DE700614}"/>
                </a:ext>
              </a:extLst>
            </p:cNvPr>
            <p:cNvSpPr/>
            <p:nvPr/>
          </p:nvSpPr>
          <p:spPr>
            <a:xfrm>
              <a:off x="3375001" y="1324219"/>
              <a:ext cx="1417650" cy="2320682"/>
            </a:xfrm>
            <a:prstGeom prst="rect">
              <a:avLst/>
            </a:prstGeom>
            <a:solidFill>
              <a:srgbClr val="FFFFCC"/>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76EE214-06CF-4D69-970F-3F32D172352A}"/>
                </a:ext>
              </a:extLst>
            </p:cNvPr>
            <p:cNvGrpSpPr/>
            <p:nvPr/>
          </p:nvGrpSpPr>
          <p:grpSpPr>
            <a:xfrm rot="5400000">
              <a:off x="3398696" y="1686042"/>
              <a:ext cx="277480" cy="56677"/>
              <a:chOff x="2671765" y="2502694"/>
              <a:chExt cx="414335" cy="69056"/>
            </a:xfrm>
          </p:grpSpPr>
          <p:cxnSp>
            <p:nvCxnSpPr>
              <p:cNvPr id="65" name="Straight Connector 64">
                <a:extLst>
                  <a:ext uri="{FF2B5EF4-FFF2-40B4-BE49-F238E27FC236}">
                    <a16:creationId xmlns:a16="http://schemas.microsoft.com/office/drawing/2014/main" id="{A4E49A49-6F75-452E-A673-B4BA4DEA3562}"/>
                  </a:ext>
                </a:extLst>
              </p:cNvPr>
              <p:cNvCxnSpPr>
                <a:cxnSpLocks/>
              </p:cNvCxnSpPr>
              <p:nvPr/>
            </p:nvCxnSpPr>
            <p:spPr>
              <a:xfrm flipV="1">
                <a:off x="2749550"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5832109-1ABA-426D-AE09-D0FBF5E09F3A}"/>
                  </a:ext>
                </a:extLst>
              </p:cNvPr>
              <p:cNvCxnSpPr>
                <a:cxnSpLocks/>
              </p:cNvCxnSpPr>
              <p:nvPr/>
            </p:nvCxnSpPr>
            <p:spPr>
              <a:xfrm>
                <a:off x="2794000"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5ECA3D42-BC0C-4932-A61D-F31435F2F0DF}"/>
                  </a:ext>
                </a:extLst>
              </p:cNvPr>
              <p:cNvCxnSpPr>
                <a:cxnSpLocks/>
              </p:cNvCxnSpPr>
              <p:nvPr/>
            </p:nvCxnSpPr>
            <p:spPr>
              <a:xfrm flipV="1">
                <a:off x="2822575"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1800A2C-5467-4B05-A60A-6E1C6AF441A6}"/>
                  </a:ext>
                </a:extLst>
              </p:cNvPr>
              <p:cNvCxnSpPr>
                <a:cxnSpLocks/>
              </p:cNvCxnSpPr>
              <p:nvPr/>
            </p:nvCxnSpPr>
            <p:spPr>
              <a:xfrm>
                <a:off x="2867025"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FFCF2FC-BE03-48B9-B2F5-79F033A2D423}"/>
                  </a:ext>
                </a:extLst>
              </p:cNvPr>
              <p:cNvCxnSpPr>
                <a:cxnSpLocks/>
              </p:cNvCxnSpPr>
              <p:nvPr/>
            </p:nvCxnSpPr>
            <p:spPr>
              <a:xfrm flipV="1">
                <a:off x="2893219"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BF51D6E-82C1-4A1E-9ED1-FACB7FC5E9AF}"/>
                  </a:ext>
                </a:extLst>
              </p:cNvPr>
              <p:cNvCxnSpPr>
                <a:cxnSpLocks/>
              </p:cNvCxnSpPr>
              <p:nvPr/>
            </p:nvCxnSpPr>
            <p:spPr>
              <a:xfrm>
                <a:off x="2937669"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6771A4DA-00C9-4B99-A290-36FBE7E93DDD}"/>
                  </a:ext>
                </a:extLst>
              </p:cNvPr>
              <p:cNvCxnSpPr>
                <a:cxnSpLocks/>
              </p:cNvCxnSpPr>
              <p:nvPr/>
            </p:nvCxnSpPr>
            <p:spPr>
              <a:xfrm flipV="1">
                <a:off x="2963863"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E67C7C2-B171-4364-8330-8B6F77E78E0C}"/>
                  </a:ext>
                </a:extLst>
              </p:cNvPr>
              <p:cNvCxnSpPr>
                <a:cxnSpLocks/>
              </p:cNvCxnSpPr>
              <p:nvPr/>
            </p:nvCxnSpPr>
            <p:spPr>
              <a:xfrm>
                <a:off x="3024982" y="2537222"/>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2FCC6AF-E87C-4ADA-AC91-ACC02D8081AF}"/>
                  </a:ext>
                </a:extLst>
              </p:cNvPr>
              <p:cNvCxnSpPr>
                <a:cxnSpLocks/>
              </p:cNvCxnSpPr>
              <p:nvPr/>
            </p:nvCxnSpPr>
            <p:spPr>
              <a:xfrm>
                <a:off x="2671765" y="2534841"/>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DF665ED-0659-4093-B791-F3B3B2F85B08}"/>
                  </a:ext>
                </a:extLst>
              </p:cNvPr>
              <p:cNvCxnSpPr>
                <a:cxnSpLocks/>
              </p:cNvCxnSpPr>
              <p:nvPr/>
            </p:nvCxnSpPr>
            <p:spPr>
              <a:xfrm>
                <a:off x="3008313" y="2502694"/>
                <a:ext cx="16669" cy="34528"/>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2428938-FDAD-430B-8DB2-7C51ECC02E6C}"/>
                  </a:ext>
                </a:extLst>
              </p:cNvPr>
              <p:cNvCxnSpPr>
                <a:cxnSpLocks/>
              </p:cNvCxnSpPr>
              <p:nvPr/>
            </p:nvCxnSpPr>
            <p:spPr>
              <a:xfrm>
                <a:off x="2730501" y="2528888"/>
                <a:ext cx="18256" cy="42862"/>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grpSp>
        <p:cxnSp>
          <p:nvCxnSpPr>
            <p:cNvPr id="7" name="Straight Arrow Connector 6">
              <a:extLst>
                <a:ext uri="{FF2B5EF4-FFF2-40B4-BE49-F238E27FC236}">
                  <a16:creationId xmlns:a16="http://schemas.microsoft.com/office/drawing/2014/main" id="{3253EB64-BA05-4C1A-869B-5D9819CD5261}"/>
                </a:ext>
              </a:extLst>
            </p:cNvPr>
            <p:cNvCxnSpPr>
              <a:cxnSpLocks/>
            </p:cNvCxnSpPr>
            <p:nvPr/>
          </p:nvCxnSpPr>
          <p:spPr>
            <a:xfrm>
              <a:off x="1475933" y="1710849"/>
              <a:ext cx="2033164" cy="0"/>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E2497A9-BDF4-4339-B401-E498BFEA0284}"/>
                </a:ext>
              </a:extLst>
            </p:cNvPr>
            <p:cNvSpPr txBox="1"/>
            <p:nvPr/>
          </p:nvSpPr>
          <p:spPr>
            <a:xfrm>
              <a:off x="1516319" y="1532318"/>
              <a:ext cx="933269" cy="215444"/>
            </a:xfrm>
            <a:prstGeom prst="rect">
              <a:avLst/>
            </a:prstGeom>
            <a:noFill/>
          </p:spPr>
          <p:txBody>
            <a:bodyPr wrap="none" rtlCol="0">
              <a:spAutoFit/>
            </a:bodyPr>
            <a:lstStyle/>
            <a:p>
              <a:r>
                <a:rPr lang="en-US" sz="800" dirty="0"/>
                <a:t>47 MHz </a:t>
              </a:r>
              <a:r>
                <a:rPr lang="en-US" sz="800" dirty="0" err="1"/>
                <a:t>Ref_Clk</a:t>
              </a:r>
              <a:endParaRPr lang="en-US" sz="800" dirty="0"/>
            </a:p>
          </p:txBody>
        </p:sp>
        <p:cxnSp>
          <p:nvCxnSpPr>
            <p:cNvPr id="9" name="Straight Arrow Connector 8">
              <a:extLst>
                <a:ext uri="{FF2B5EF4-FFF2-40B4-BE49-F238E27FC236}">
                  <a16:creationId xmlns:a16="http://schemas.microsoft.com/office/drawing/2014/main" id="{D8AE8829-D434-4609-B908-5CADBCD77506}"/>
                </a:ext>
              </a:extLst>
            </p:cNvPr>
            <p:cNvCxnSpPr>
              <a:cxnSpLocks/>
              <a:endCxn id="11" idx="1"/>
            </p:cNvCxnSpPr>
            <p:nvPr/>
          </p:nvCxnSpPr>
          <p:spPr>
            <a:xfrm flipV="1">
              <a:off x="1475933" y="2049007"/>
              <a:ext cx="2317943" cy="8739"/>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F379F7F-F1D4-4BC2-8625-8BEB0FABAC30}"/>
                </a:ext>
              </a:extLst>
            </p:cNvPr>
            <p:cNvSpPr txBox="1"/>
            <p:nvPr/>
          </p:nvSpPr>
          <p:spPr>
            <a:xfrm>
              <a:off x="1525346" y="1870459"/>
              <a:ext cx="344966" cy="215444"/>
            </a:xfrm>
            <a:prstGeom prst="rect">
              <a:avLst/>
            </a:prstGeom>
            <a:noFill/>
          </p:spPr>
          <p:txBody>
            <a:bodyPr wrap="none" rtlCol="0">
              <a:spAutoFit/>
            </a:bodyPr>
            <a:lstStyle/>
            <a:p>
              <a:r>
                <a:rPr lang="en-US" sz="800" dirty="0"/>
                <a:t>PFI</a:t>
              </a:r>
            </a:p>
          </p:txBody>
        </p:sp>
        <p:sp>
          <p:nvSpPr>
            <p:cNvPr id="11" name="Rectangle 10">
              <a:extLst>
                <a:ext uri="{FF2B5EF4-FFF2-40B4-BE49-F238E27FC236}">
                  <a16:creationId xmlns:a16="http://schemas.microsoft.com/office/drawing/2014/main" id="{CF177DB4-58D1-46D4-8666-3193031FA1EA}"/>
                </a:ext>
              </a:extLst>
            </p:cNvPr>
            <p:cNvSpPr/>
            <p:nvPr/>
          </p:nvSpPr>
          <p:spPr>
            <a:xfrm>
              <a:off x="3793876" y="1870459"/>
              <a:ext cx="687667" cy="357095"/>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accent6"/>
                  </a:solidFill>
                </a:rPr>
                <a:t>Missing Pulse </a:t>
              </a:r>
            </a:p>
            <a:p>
              <a:pPr algn="ctr"/>
              <a:r>
                <a:rPr lang="en-US" sz="700" dirty="0">
                  <a:solidFill>
                    <a:schemeClr val="accent6"/>
                  </a:solidFill>
                </a:rPr>
                <a:t>Detector</a:t>
              </a:r>
              <a:endParaRPr lang="en-US" dirty="0"/>
            </a:p>
          </p:txBody>
        </p:sp>
        <p:sp>
          <p:nvSpPr>
            <p:cNvPr id="12" name="Rectangle 11">
              <a:extLst>
                <a:ext uri="{FF2B5EF4-FFF2-40B4-BE49-F238E27FC236}">
                  <a16:creationId xmlns:a16="http://schemas.microsoft.com/office/drawing/2014/main" id="{54704296-F83D-43A8-8797-4C539B1B0980}"/>
                </a:ext>
              </a:extLst>
            </p:cNvPr>
            <p:cNvSpPr/>
            <p:nvPr/>
          </p:nvSpPr>
          <p:spPr>
            <a:xfrm>
              <a:off x="3789112" y="2354875"/>
              <a:ext cx="687667" cy="41179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accent6"/>
                  </a:solidFill>
                </a:rPr>
                <a:t>SSDN Interfaces</a:t>
              </a:r>
              <a:endParaRPr lang="en-US" sz="700" dirty="0"/>
            </a:p>
          </p:txBody>
        </p:sp>
        <p:cxnSp>
          <p:nvCxnSpPr>
            <p:cNvPr id="13" name="Straight Arrow Connector 12">
              <a:extLst>
                <a:ext uri="{FF2B5EF4-FFF2-40B4-BE49-F238E27FC236}">
                  <a16:creationId xmlns:a16="http://schemas.microsoft.com/office/drawing/2014/main" id="{753C7E3C-F0EE-4FED-B447-E8AAF5600597}"/>
                </a:ext>
              </a:extLst>
            </p:cNvPr>
            <p:cNvCxnSpPr>
              <a:cxnSpLocks/>
            </p:cNvCxnSpPr>
            <p:nvPr/>
          </p:nvCxnSpPr>
          <p:spPr>
            <a:xfrm flipV="1">
              <a:off x="1475933" y="2456439"/>
              <a:ext cx="2308916" cy="15566"/>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0AD8D14-F305-405E-BC3B-64276555DDF4}"/>
                </a:ext>
              </a:extLst>
            </p:cNvPr>
            <p:cNvSpPr txBox="1"/>
            <p:nvPr/>
          </p:nvSpPr>
          <p:spPr>
            <a:xfrm>
              <a:off x="1531696" y="2273764"/>
              <a:ext cx="1773242" cy="215444"/>
            </a:xfrm>
            <a:prstGeom prst="rect">
              <a:avLst/>
            </a:prstGeom>
            <a:noFill/>
          </p:spPr>
          <p:txBody>
            <a:bodyPr wrap="none" rtlCol="0">
              <a:spAutoFit/>
            </a:bodyPr>
            <a:lstStyle/>
            <a:p>
              <a:r>
                <a:rPr lang="en-US" sz="800" dirty="0"/>
                <a:t>HB, LB, 2400 Hz SYNC, GIE_BRK</a:t>
              </a:r>
            </a:p>
          </p:txBody>
        </p:sp>
        <p:cxnSp>
          <p:nvCxnSpPr>
            <p:cNvPr id="15" name="Straight Arrow Connector 14">
              <a:extLst>
                <a:ext uri="{FF2B5EF4-FFF2-40B4-BE49-F238E27FC236}">
                  <a16:creationId xmlns:a16="http://schemas.microsoft.com/office/drawing/2014/main" id="{F211A3DE-2A79-495E-BE17-B1FA28067D15}"/>
                </a:ext>
              </a:extLst>
            </p:cNvPr>
            <p:cNvCxnSpPr>
              <a:cxnSpLocks/>
            </p:cNvCxnSpPr>
            <p:nvPr/>
          </p:nvCxnSpPr>
          <p:spPr>
            <a:xfrm flipV="1">
              <a:off x="1466906" y="2671495"/>
              <a:ext cx="2317943" cy="15566"/>
            </a:xfrm>
            <a:prstGeom prst="straightConnector1">
              <a:avLst/>
            </a:prstGeom>
            <a:ln w="12700">
              <a:solidFill>
                <a:schemeClr val="accent6">
                  <a:lumMod val="50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1C3A0A8-F128-4299-80F2-4B336524ACBF}"/>
                </a:ext>
              </a:extLst>
            </p:cNvPr>
            <p:cNvSpPr txBox="1"/>
            <p:nvPr/>
          </p:nvSpPr>
          <p:spPr>
            <a:xfrm>
              <a:off x="1538046" y="2488820"/>
              <a:ext cx="1010213" cy="215444"/>
            </a:xfrm>
            <a:prstGeom prst="rect">
              <a:avLst/>
            </a:prstGeom>
            <a:noFill/>
          </p:spPr>
          <p:txBody>
            <a:bodyPr wrap="none" rtlCol="0">
              <a:spAutoFit/>
            </a:bodyPr>
            <a:lstStyle/>
            <a:p>
              <a:r>
                <a:rPr lang="en-US" sz="800" dirty="0"/>
                <a:t>HB, LB, PFI_REQ</a:t>
              </a:r>
            </a:p>
          </p:txBody>
        </p:sp>
        <p:sp>
          <p:nvSpPr>
            <p:cNvPr id="17" name="Rectangle 16">
              <a:extLst>
                <a:ext uri="{FF2B5EF4-FFF2-40B4-BE49-F238E27FC236}">
                  <a16:creationId xmlns:a16="http://schemas.microsoft.com/office/drawing/2014/main" id="{CEA55C76-D406-4FD3-9E68-90F55D40FB2E}"/>
                </a:ext>
              </a:extLst>
            </p:cNvPr>
            <p:cNvSpPr/>
            <p:nvPr/>
          </p:nvSpPr>
          <p:spPr>
            <a:xfrm>
              <a:off x="3784849" y="2873851"/>
              <a:ext cx="687667" cy="25065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accent6"/>
                  </a:solidFill>
                </a:rPr>
                <a:t>STM </a:t>
              </a:r>
              <a:r>
                <a:rPr lang="en-US" sz="700" dirty="0">
                  <a:solidFill>
                    <a:schemeClr val="accent6"/>
                  </a:solidFill>
                </a:rPr>
                <a:t>Interface</a:t>
              </a:r>
              <a:endParaRPr lang="en-US" sz="1600" dirty="0"/>
            </a:p>
          </p:txBody>
        </p:sp>
        <p:cxnSp>
          <p:nvCxnSpPr>
            <p:cNvPr id="18" name="Straight Arrow Connector 17">
              <a:extLst>
                <a:ext uri="{FF2B5EF4-FFF2-40B4-BE49-F238E27FC236}">
                  <a16:creationId xmlns:a16="http://schemas.microsoft.com/office/drawing/2014/main" id="{0E7A7FD4-AED9-4E10-82A5-1CEBF8E24A6D}"/>
                </a:ext>
              </a:extLst>
            </p:cNvPr>
            <p:cNvCxnSpPr>
              <a:cxnSpLocks/>
              <a:endCxn id="17" idx="1"/>
            </p:cNvCxnSpPr>
            <p:nvPr/>
          </p:nvCxnSpPr>
          <p:spPr>
            <a:xfrm flipV="1">
              <a:off x="1483108" y="2999177"/>
              <a:ext cx="2301741" cy="794"/>
            </a:xfrm>
            <a:prstGeom prst="straightConnector1">
              <a:avLst/>
            </a:prstGeom>
            <a:ln w="12700">
              <a:solidFill>
                <a:schemeClr val="accent6">
                  <a:lumMod val="50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61BD0D1-2B14-4BDE-99DF-C5B5A0B7AE70}"/>
                </a:ext>
              </a:extLst>
            </p:cNvPr>
            <p:cNvSpPr txBox="1"/>
            <p:nvPr/>
          </p:nvSpPr>
          <p:spPr>
            <a:xfrm>
              <a:off x="1538748" y="2834338"/>
              <a:ext cx="401072" cy="215444"/>
            </a:xfrm>
            <a:prstGeom prst="rect">
              <a:avLst/>
            </a:prstGeom>
            <a:noFill/>
          </p:spPr>
          <p:txBody>
            <a:bodyPr wrap="none" rtlCol="0">
              <a:spAutoFit/>
            </a:bodyPr>
            <a:lstStyle/>
            <a:p>
              <a:r>
                <a:rPr lang="en-US" sz="800" dirty="0"/>
                <a:t>STM</a:t>
              </a:r>
            </a:p>
          </p:txBody>
        </p:sp>
        <p:cxnSp>
          <p:nvCxnSpPr>
            <p:cNvPr id="20" name="Straight Arrow Connector 19">
              <a:extLst>
                <a:ext uri="{FF2B5EF4-FFF2-40B4-BE49-F238E27FC236}">
                  <a16:creationId xmlns:a16="http://schemas.microsoft.com/office/drawing/2014/main" id="{936EB33D-FE43-43D6-A6B3-7056C46FBAAA}"/>
                </a:ext>
              </a:extLst>
            </p:cNvPr>
            <p:cNvCxnSpPr/>
            <p:nvPr/>
          </p:nvCxnSpPr>
          <p:spPr>
            <a:xfrm flipV="1">
              <a:off x="3916393" y="3124503"/>
              <a:ext cx="0" cy="185899"/>
            </a:xfrm>
            <a:prstGeom prst="straightConnector1">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E6A73A9-D162-4D6B-9152-A01AE5164A50}"/>
                </a:ext>
              </a:extLst>
            </p:cNvPr>
            <p:cNvSpPr txBox="1"/>
            <p:nvPr/>
          </p:nvSpPr>
          <p:spPr>
            <a:xfrm>
              <a:off x="3675723" y="3275127"/>
              <a:ext cx="461986" cy="307777"/>
            </a:xfrm>
            <a:prstGeom prst="rect">
              <a:avLst/>
            </a:prstGeom>
            <a:noFill/>
          </p:spPr>
          <p:txBody>
            <a:bodyPr wrap="none" rtlCol="0">
              <a:spAutoFit/>
            </a:bodyPr>
            <a:lstStyle/>
            <a:p>
              <a:r>
                <a:rPr lang="en-US" sz="700" dirty="0"/>
                <a:t>30VSB</a:t>
              </a:r>
            </a:p>
            <a:p>
              <a:r>
                <a:rPr lang="en-US" sz="700" dirty="0"/>
                <a:t>  (ON)</a:t>
              </a:r>
            </a:p>
          </p:txBody>
        </p:sp>
        <p:cxnSp>
          <p:nvCxnSpPr>
            <p:cNvPr id="22" name="Straight Arrow Connector 21">
              <a:extLst>
                <a:ext uri="{FF2B5EF4-FFF2-40B4-BE49-F238E27FC236}">
                  <a16:creationId xmlns:a16="http://schemas.microsoft.com/office/drawing/2014/main" id="{B2CFCBB4-9111-48F0-85F6-8841779AF8D4}"/>
                </a:ext>
              </a:extLst>
            </p:cNvPr>
            <p:cNvCxnSpPr/>
            <p:nvPr/>
          </p:nvCxnSpPr>
          <p:spPr>
            <a:xfrm flipV="1">
              <a:off x="4307658" y="3124503"/>
              <a:ext cx="0" cy="185899"/>
            </a:xfrm>
            <a:prstGeom prst="straightConnector1">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9356D48-0917-487B-9CBE-830C1668B289}"/>
                </a:ext>
              </a:extLst>
            </p:cNvPr>
            <p:cNvSpPr txBox="1"/>
            <p:nvPr/>
          </p:nvSpPr>
          <p:spPr>
            <a:xfrm>
              <a:off x="4131038" y="3268777"/>
              <a:ext cx="425116" cy="307777"/>
            </a:xfrm>
            <a:prstGeom prst="rect">
              <a:avLst/>
            </a:prstGeom>
            <a:noFill/>
          </p:spPr>
          <p:txBody>
            <a:bodyPr wrap="none" rtlCol="0">
              <a:spAutoFit/>
            </a:bodyPr>
            <a:lstStyle/>
            <a:p>
              <a:r>
                <a:rPr lang="en-US" sz="700" dirty="0"/>
                <a:t> 50V</a:t>
              </a:r>
            </a:p>
            <a:p>
              <a:r>
                <a:rPr lang="en-US" sz="700" dirty="0"/>
                <a:t>(OFF)</a:t>
              </a:r>
            </a:p>
          </p:txBody>
        </p:sp>
        <p:sp>
          <p:nvSpPr>
            <p:cNvPr id="24" name="TextBox 23">
              <a:extLst>
                <a:ext uri="{FF2B5EF4-FFF2-40B4-BE49-F238E27FC236}">
                  <a16:creationId xmlns:a16="http://schemas.microsoft.com/office/drawing/2014/main" id="{D85DBCFA-5207-4E5B-8225-D23B0FD34A04}"/>
                </a:ext>
              </a:extLst>
            </p:cNvPr>
            <p:cNvSpPr txBox="1"/>
            <p:nvPr/>
          </p:nvSpPr>
          <p:spPr>
            <a:xfrm>
              <a:off x="3513744" y="1374928"/>
              <a:ext cx="1107996" cy="400110"/>
            </a:xfrm>
            <a:prstGeom prst="rect">
              <a:avLst/>
            </a:prstGeom>
            <a:noFill/>
          </p:spPr>
          <p:txBody>
            <a:bodyPr wrap="none" rtlCol="0">
              <a:spAutoFit/>
            </a:bodyPr>
            <a:lstStyle/>
            <a:p>
              <a:r>
                <a:rPr lang="en-US" sz="1000" b="1" dirty="0"/>
                <a:t>IEMU Interface </a:t>
              </a:r>
            </a:p>
            <a:p>
              <a:pPr algn="ctr"/>
              <a:r>
                <a:rPr lang="en-US" sz="1000" b="1" dirty="0"/>
                <a:t>Card</a:t>
              </a:r>
            </a:p>
          </p:txBody>
        </p:sp>
        <p:grpSp>
          <p:nvGrpSpPr>
            <p:cNvPr id="25" name="Group 24">
              <a:extLst>
                <a:ext uri="{FF2B5EF4-FFF2-40B4-BE49-F238E27FC236}">
                  <a16:creationId xmlns:a16="http://schemas.microsoft.com/office/drawing/2014/main" id="{7C9CBDB3-939A-49DD-BB3E-4367C31A3E47}"/>
                </a:ext>
              </a:extLst>
            </p:cNvPr>
            <p:cNvGrpSpPr/>
            <p:nvPr/>
          </p:nvGrpSpPr>
          <p:grpSpPr>
            <a:xfrm rot="5400000">
              <a:off x="3429660" y="3350575"/>
              <a:ext cx="277480" cy="56677"/>
              <a:chOff x="2671765" y="2502694"/>
              <a:chExt cx="414335" cy="69056"/>
            </a:xfrm>
          </p:grpSpPr>
          <p:cxnSp>
            <p:nvCxnSpPr>
              <p:cNvPr id="54" name="Straight Connector 53">
                <a:extLst>
                  <a:ext uri="{FF2B5EF4-FFF2-40B4-BE49-F238E27FC236}">
                    <a16:creationId xmlns:a16="http://schemas.microsoft.com/office/drawing/2014/main" id="{27AB463D-9469-47B3-A16F-B19C46C3F62E}"/>
                  </a:ext>
                </a:extLst>
              </p:cNvPr>
              <p:cNvCxnSpPr>
                <a:cxnSpLocks/>
              </p:cNvCxnSpPr>
              <p:nvPr/>
            </p:nvCxnSpPr>
            <p:spPr>
              <a:xfrm flipV="1">
                <a:off x="2749550"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964C0C52-42A9-4DEF-A1CC-D9E95DD32B03}"/>
                  </a:ext>
                </a:extLst>
              </p:cNvPr>
              <p:cNvCxnSpPr>
                <a:cxnSpLocks/>
              </p:cNvCxnSpPr>
              <p:nvPr/>
            </p:nvCxnSpPr>
            <p:spPr>
              <a:xfrm>
                <a:off x="2794000"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11A87D0-98D1-493F-B7CC-BE65C232E8C7}"/>
                  </a:ext>
                </a:extLst>
              </p:cNvPr>
              <p:cNvCxnSpPr>
                <a:cxnSpLocks/>
              </p:cNvCxnSpPr>
              <p:nvPr/>
            </p:nvCxnSpPr>
            <p:spPr>
              <a:xfrm flipV="1">
                <a:off x="2822575"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2ED50EC-C677-45DD-8902-55136A13393B}"/>
                  </a:ext>
                </a:extLst>
              </p:cNvPr>
              <p:cNvCxnSpPr>
                <a:cxnSpLocks/>
              </p:cNvCxnSpPr>
              <p:nvPr/>
            </p:nvCxnSpPr>
            <p:spPr>
              <a:xfrm>
                <a:off x="2867025"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AAE029D-6393-46CA-B66A-10BFAF808104}"/>
                  </a:ext>
                </a:extLst>
              </p:cNvPr>
              <p:cNvCxnSpPr>
                <a:cxnSpLocks/>
              </p:cNvCxnSpPr>
              <p:nvPr/>
            </p:nvCxnSpPr>
            <p:spPr>
              <a:xfrm flipV="1">
                <a:off x="2893219"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64D4615-2003-4AB4-B792-AF61AE70EDAD}"/>
                  </a:ext>
                </a:extLst>
              </p:cNvPr>
              <p:cNvCxnSpPr>
                <a:cxnSpLocks/>
              </p:cNvCxnSpPr>
              <p:nvPr/>
            </p:nvCxnSpPr>
            <p:spPr>
              <a:xfrm>
                <a:off x="2937669" y="2502694"/>
                <a:ext cx="28575"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1DFE406C-8B46-4F1C-846B-127A15016E71}"/>
                  </a:ext>
                </a:extLst>
              </p:cNvPr>
              <p:cNvCxnSpPr>
                <a:cxnSpLocks/>
              </p:cNvCxnSpPr>
              <p:nvPr/>
            </p:nvCxnSpPr>
            <p:spPr>
              <a:xfrm flipV="1">
                <a:off x="2963863" y="2502694"/>
                <a:ext cx="44450" cy="69056"/>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0E82097-97CF-4D18-9C70-4718057BC745}"/>
                  </a:ext>
                </a:extLst>
              </p:cNvPr>
              <p:cNvCxnSpPr>
                <a:cxnSpLocks/>
              </p:cNvCxnSpPr>
              <p:nvPr/>
            </p:nvCxnSpPr>
            <p:spPr>
              <a:xfrm>
                <a:off x="3024982" y="2537222"/>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5C2410A-B16B-4B24-A305-9CA617079185}"/>
                  </a:ext>
                </a:extLst>
              </p:cNvPr>
              <p:cNvCxnSpPr>
                <a:cxnSpLocks/>
              </p:cNvCxnSpPr>
              <p:nvPr/>
            </p:nvCxnSpPr>
            <p:spPr>
              <a:xfrm>
                <a:off x="2671765" y="2534841"/>
                <a:ext cx="61118" cy="0"/>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6305F1CA-BD7F-4331-AE82-808D43B997B7}"/>
                  </a:ext>
                </a:extLst>
              </p:cNvPr>
              <p:cNvCxnSpPr>
                <a:cxnSpLocks/>
              </p:cNvCxnSpPr>
              <p:nvPr/>
            </p:nvCxnSpPr>
            <p:spPr>
              <a:xfrm>
                <a:off x="3008313" y="2502694"/>
                <a:ext cx="16669" cy="34528"/>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F2EFECF-FBA7-4CA4-B78E-D5ED9CF92973}"/>
                  </a:ext>
                </a:extLst>
              </p:cNvPr>
              <p:cNvCxnSpPr>
                <a:cxnSpLocks/>
              </p:cNvCxnSpPr>
              <p:nvPr/>
            </p:nvCxnSpPr>
            <p:spPr>
              <a:xfrm>
                <a:off x="2730501" y="2528888"/>
                <a:ext cx="18256" cy="42862"/>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027B9EEE-8EB8-45D3-8298-DFB0D042603B}"/>
                </a:ext>
              </a:extLst>
            </p:cNvPr>
            <p:cNvCxnSpPr>
              <a:cxnSpLocks/>
            </p:cNvCxnSpPr>
            <p:nvPr/>
          </p:nvCxnSpPr>
          <p:spPr>
            <a:xfrm flipV="1">
              <a:off x="1483108" y="3375382"/>
              <a:ext cx="2056953" cy="8730"/>
            </a:xfrm>
            <a:prstGeom prst="straightConnector1">
              <a:avLst/>
            </a:prstGeom>
            <a:ln w="12700">
              <a:solidFill>
                <a:schemeClr val="accent6">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14055DB-9D9E-4785-80E0-68333E8DB6D1}"/>
                </a:ext>
              </a:extLst>
            </p:cNvPr>
            <p:cNvSpPr txBox="1"/>
            <p:nvPr/>
          </p:nvSpPr>
          <p:spPr>
            <a:xfrm>
              <a:off x="1530141" y="3177820"/>
              <a:ext cx="1266693" cy="215444"/>
            </a:xfrm>
            <a:prstGeom prst="rect">
              <a:avLst/>
            </a:prstGeom>
            <a:noFill/>
          </p:spPr>
          <p:txBody>
            <a:bodyPr wrap="none" rtlCol="0">
              <a:spAutoFit/>
            </a:bodyPr>
            <a:lstStyle/>
            <a:p>
              <a:r>
                <a:rPr lang="en-US" sz="800" dirty="0"/>
                <a:t>Shutter PHA/PHB Drive</a:t>
              </a:r>
            </a:p>
          </p:txBody>
        </p:sp>
        <p:cxnSp>
          <p:nvCxnSpPr>
            <p:cNvPr id="35" name="Straight Arrow Connector 34">
              <a:extLst>
                <a:ext uri="{FF2B5EF4-FFF2-40B4-BE49-F238E27FC236}">
                  <a16:creationId xmlns:a16="http://schemas.microsoft.com/office/drawing/2014/main" id="{5934DC20-D10A-4127-A233-66CFFA719A4F}"/>
                </a:ext>
              </a:extLst>
            </p:cNvPr>
            <p:cNvCxnSpPr>
              <a:cxnSpLocks/>
            </p:cNvCxnSpPr>
            <p:nvPr/>
          </p:nvCxnSpPr>
          <p:spPr>
            <a:xfrm>
              <a:off x="4792651" y="1798992"/>
              <a:ext cx="409848" cy="0"/>
            </a:xfrm>
            <a:prstGeom prst="straightConnector1">
              <a:avLst/>
            </a:prstGeom>
            <a:ln>
              <a:headEnd type="triangle" w="med" len="med"/>
              <a:tailEnd type="triangle" w="med" len="med"/>
            </a:ln>
            <a:effectLst/>
          </p:spPr>
          <p:style>
            <a:lnRef idx="2">
              <a:schemeClr val="accent6"/>
            </a:lnRef>
            <a:fillRef idx="0">
              <a:schemeClr val="accent6"/>
            </a:fillRef>
            <a:effectRef idx="1">
              <a:schemeClr val="accent6"/>
            </a:effectRef>
            <a:fontRef idx="minor">
              <a:schemeClr val="tx1"/>
            </a:fontRef>
          </p:style>
        </p:cxnSp>
        <p:sp>
          <p:nvSpPr>
            <p:cNvPr id="52" name="TextBox 51">
              <a:extLst>
                <a:ext uri="{FF2B5EF4-FFF2-40B4-BE49-F238E27FC236}">
                  <a16:creationId xmlns:a16="http://schemas.microsoft.com/office/drawing/2014/main" id="{1B788680-E348-4798-AD99-856F9C53F43D}"/>
                </a:ext>
              </a:extLst>
            </p:cNvPr>
            <p:cNvSpPr txBox="1"/>
            <p:nvPr/>
          </p:nvSpPr>
          <p:spPr>
            <a:xfrm>
              <a:off x="4862714" y="1824593"/>
              <a:ext cx="1031051" cy="215444"/>
            </a:xfrm>
            <a:prstGeom prst="rect">
              <a:avLst/>
            </a:prstGeom>
            <a:noFill/>
          </p:spPr>
          <p:txBody>
            <a:bodyPr wrap="none" rtlCol="0">
              <a:spAutoFit/>
            </a:bodyPr>
            <a:lstStyle/>
            <a:p>
              <a:r>
                <a:rPr lang="en-US" sz="800" dirty="0"/>
                <a:t>VHDCI to IAM J1T</a:t>
              </a:r>
            </a:p>
          </p:txBody>
        </p:sp>
      </p:grpSp>
      <p:sp>
        <p:nvSpPr>
          <p:cNvPr id="77" name="Text Placeholder 2">
            <a:extLst>
              <a:ext uri="{FF2B5EF4-FFF2-40B4-BE49-F238E27FC236}">
                <a16:creationId xmlns:a16="http://schemas.microsoft.com/office/drawing/2014/main" id="{A6AC1892-A641-4F40-9CE9-AE7C5AC70318}"/>
              </a:ext>
            </a:extLst>
          </p:cNvPr>
          <p:cNvSpPr txBox="1">
            <a:spLocks/>
          </p:cNvSpPr>
          <p:nvPr/>
        </p:nvSpPr>
        <p:spPr>
          <a:xfrm>
            <a:off x="4784196" y="1236974"/>
            <a:ext cx="4028278" cy="3238500"/>
          </a:xfrm>
          <a:prstGeom prst="rect">
            <a:avLst/>
          </a:prstGeom>
          <a:ln>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4625" indent="-174625">
              <a:spcBef>
                <a:spcPts val="300"/>
              </a:spcBef>
              <a:spcAft>
                <a:spcPts val="300"/>
              </a:spcAft>
              <a:buClr>
                <a:srgbClr val="FF4612"/>
              </a:buClr>
            </a:pPr>
            <a:r>
              <a:rPr lang="en-US" sz="1200" dirty="0"/>
              <a:t>For SSDN Interfaces copy CME5 and CME2 circuits. Transformer coupled interfaces using RS422 Tx,  and LVDS Rx. Be sure to use  LVDS buffers with fail safe biasing.</a:t>
            </a:r>
          </a:p>
          <a:p>
            <a:pPr marL="174625" indent="-174625">
              <a:spcBef>
                <a:spcPts val="300"/>
              </a:spcBef>
              <a:spcAft>
                <a:spcPts val="300"/>
              </a:spcAft>
              <a:buClr>
                <a:srgbClr val="FF4612"/>
              </a:buClr>
            </a:pPr>
            <a:r>
              <a:rPr lang="en-US" sz="1200" dirty="0"/>
              <a:t>Use CIM module missing pulse detector circuit.</a:t>
            </a:r>
          </a:p>
          <a:p>
            <a:pPr marL="174625" indent="-174625">
              <a:spcBef>
                <a:spcPts val="300"/>
              </a:spcBef>
              <a:spcAft>
                <a:spcPts val="300"/>
              </a:spcAft>
              <a:buClr>
                <a:srgbClr val="FF4612"/>
              </a:buClr>
            </a:pPr>
            <a:r>
              <a:rPr lang="en-US" sz="1200" dirty="0"/>
              <a:t>Somehow need to detect 30VSB application to transmit STM tone and detect 50V to disable STM tone.  </a:t>
            </a:r>
            <a:r>
              <a:rPr lang="en-US" sz="1200" b="1" dirty="0">
                <a:solidFill>
                  <a:srgbClr val="FF0000"/>
                </a:solidFill>
              </a:rPr>
              <a:t>Careful not to mix GS 30V/50V power and returns with module power and ground. GS power / returns shall be isolated from module power and ground planes. Ask Tim Neugebauer for help.</a:t>
            </a:r>
          </a:p>
          <a:p>
            <a:pPr marL="174625" indent="-174625">
              <a:spcBef>
                <a:spcPts val="300"/>
              </a:spcBef>
              <a:spcAft>
                <a:spcPts val="300"/>
              </a:spcAft>
              <a:buClr>
                <a:srgbClr val="FF4612"/>
              </a:buClr>
            </a:pPr>
            <a:r>
              <a:rPr lang="en-US" sz="1200" dirty="0"/>
              <a:t>Use PTM module pulse driver circuit for PFI_REQ and STM interfaces.</a:t>
            </a:r>
          </a:p>
          <a:p>
            <a:pPr marL="174625" indent="-174625">
              <a:spcBef>
                <a:spcPts val="300"/>
              </a:spcBef>
              <a:spcAft>
                <a:spcPts val="300"/>
              </a:spcAft>
              <a:buClr>
                <a:srgbClr val="FF4612"/>
              </a:buClr>
            </a:pPr>
            <a:r>
              <a:rPr lang="en-US" sz="1200" dirty="0"/>
              <a:t>Terminate EA 47 MHz </a:t>
            </a:r>
            <a:r>
              <a:rPr lang="en-US" sz="1200" dirty="0" err="1"/>
              <a:t>clk</a:t>
            </a:r>
            <a:r>
              <a:rPr lang="en-US" sz="1200" dirty="0"/>
              <a:t> with high wattage resistor </a:t>
            </a:r>
          </a:p>
          <a:p>
            <a:pPr marL="174625" indent="-174625">
              <a:spcBef>
                <a:spcPts val="300"/>
              </a:spcBef>
              <a:spcAft>
                <a:spcPts val="300"/>
              </a:spcAft>
              <a:buClr>
                <a:srgbClr val="FF4612"/>
              </a:buClr>
            </a:pPr>
            <a:r>
              <a:rPr lang="en-US" sz="1200" dirty="0"/>
              <a:t>Figure out if you need to install shutter motor load</a:t>
            </a:r>
          </a:p>
        </p:txBody>
      </p:sp>
      <p:sp>
        <p:nvSpPr>
          <p:cNvPr id="78" name="Rectangle 77">
            <a:extLst>
              <a:ext uri="{FF2B5EF4-FFF2-40B4-BE49-F238E27FC236}">
                <a16:creationId xmlns:a16="http://schemas.microsoft.com/office/drawing/2014/main" id="{1FED407B-1B4B-4A5A-B177-4684057EFF64}"/>
              </a:ext>
            </a:extLst>
          </p:cNvPr>
          <p:cNvSpPr/>
          <p:nvPr/>
        </p:nvSpPr>
        <p:spPr>
          <a:xfrm>
            <a:off x="4694274" y="1107433"/>
            <a:ext cx="4118195" cy="33680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5CC41406-A110-448C-B566-4386D68F8DA8}"/>
              </a:ext>
            </a:extLst>
          </p:cNvPr>
          <p:cNvCxnSpPr/>
          <p:nvPr/>
        </p:nvCxnSpPr>
        <p:spPr>
          <a:xfrm flipV="1">
            <a:off x="2540343" y="3732091"/>
            <a:ext cx="0" cy="31412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012F22EC-A4BC-44A9-91D8-86BC30C6EE52}"/>
              </a:ext>
            </a:extLst>
          </p:cNvPr>
          <p:cNvSpPr txBox="1"/>
          <p:nvPr/>
        </p:nvSpPr>
        <p:spPr>
          <a:xfrm>
            <a:off x="2096312" y="4012968"/>
            <a:ext cx="938077" cy="369332"/>
          </a:xfrm>
          <a:prstGeom prst="rect">
            <a:avLst/>
          </a:prstGeom>
          <a:noFill/>
        </p:spPr>
        <p:txBody>
          <a:bodyPr wrap="none" rtlCol="0">
            <a:spAutoFit/>
          </a:bodyPr>
          <a:lstStyle/>
          <a:p>
            <a:r>
              <a:rPr lang="en-US" sz="900" dirty="0"/>
              <a:t>+12V DC/</a:t>
            </a:r>
            <a:r>
              <a:rPr lang="en-US" sz="900" dirty="0" err="1"/>
              <a:t>Gnd</a:t>
            </a:r>
            <a:r>
              <a:rPr lang="en-US" sz="900" dirty="0"/>
              <a:t> </a:t>
            </a:r>
          </a:p>
          <a:p>
            <a:r>
              <a:rPr lang="en-US" sz="900" dirty="0"/>
              <a:t>from IAM</a:t>
            </a:r>
          </a:p>
        </p:txBody>
      </p:sp>
      <p:cxnSp>
        <p:nvCxnSpPr>
          <p:cNvPr id="82" name="Straight Arrow Connector 81">
            <a:extLst>
              <a:ext uri="{FF2B5EF4-FFF2-40B4-BE49-F238E27FC236}">
                <a16:creationId xmlns:a16="http://schemas.microsoft.com/office/drawing/2014/main" id="{27542626-88E6-4D63-9236-A8A831F9DA56}"/>
              </a:ext>
            </a:extLst>
          </p:cNvPr>
          <p:cNvCxnSpPr/>
          <p:nvPr/>
        </p:nvCxnSpPr>
        <p:spPr>
          <a:xfrm flipV="1">
            <a:off x="3279483" y="3732091"/>
            <a:ext cx="0" cy="314129"/>
          </a:xfrm>
          <a:prstGeom prst="straightConnector1">
            <a:avLst/>
          </a:prstGeom>
          <a:ln>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45F2B19-6D1D-4792-8BB1-DE2284FA0E80}"/>
              </a:ext>
            </a:extLst>
          </p:cNvPr>
          <p:cNvSpPr txBox="1"/>
          <p:nvPr/>
        </p:nvSpPr>
        <p:spPr>
          <a:xfrm>
            <a:off x="3080800" y="4012968"/>
            <a:ext cx="896399" cy="369332"/>
          </a:xfrm>
          <a:prstGeom prst="rect">
            <a:avLst/>
          </a:prstGeom>
          <a:noFill/>
        </p:spPr>
        <p:txBody>
          <a:bodyPr wrap="none" rtlCol="0">
            <a:spAutoFit/>
          </a:bodyPr>
          <a:lstStyle/>
          <a:p>
            <a:r>
              <a:rPr lang="en-US" sz="900" dirty="0"/>
              <a:t>I2C from IAM </a:t>
            </a:r>
          </a:p>
          <a:p>
            <a:r>
              <a:rPr lang="en-US" sz="900" dirty="0"/>
              <a:t>if desired</a:t>
            </a:r>
          </a:p>
        </p:txBody>
      </p:sp>
    </p:spTree>
    <p:extLst>
      <p:ext uri="{BB962C8B-B14F-4D97-AF65-F5344CB8AC3E}">
        <p14:creationId xmlns:p14="http://schemas.microsoft.com/office/powerpoint/2010/main" val="3055397838"/>
      </p:ext>
    </p:extLst>
  </p:cSld>
  <p:clrMapOvr>
    <a:masterClrMapping/>
  </p:clrMapOvr>
</p:sld>
</file>

<file path=ppt/theme/theme1.xml><?xml version="1.0" encoding="utf-8"?>
<a:theme xmlns:a="http://schemas.openxmlformats.org/drawingml/2006/main" name="CUI Template for SSP">
  <a:themeElements>
    <a:clrScheme name="Custom 7">
      <a:dk1>
        <a:srgbClr val="000000"/>
      </a:dk1>
      <a:lt1>
        <a:sysClr val="window" lastClr="FFFFFF"/>
      </a:lt1>
      <a:dk2>
        <a:srgbClr val="8B9092"/>
      </a:dk2>
      <a:lt2>
        <a:srgbClr val="EEECE1"/>
      </a:lt2>
      <a:accent1>
        <a:srgbClr val="FF4612"/>
      </a:accent1>
      <a:accent2>
        <a:srgbClr val="2C9ADA"/>
      </a:accent2>
      <a:accent3>
        <a:srgbClr val="B6D00F"/>
      </a:accent3>
      <a:accent4>
        <a:srgbClr val="FFAB00"/>
      </a:accent4>
      <a:accent5>
        <a:srgbClr val="1C2E3C"/>
      </a:accent5>
      <a:accent6>
        <a:srgbClr val="171C5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140E86FD5AD749B4B5052CE0217450" ma:contentTypeVersion="29" ma:contentTypeDescription="Create a new document." ma:contentTypeScope="" ma:versionID="b8d3ac602f6310d4ebcd8f940598b406">
  <xsd:schema xmlns:xsd="http://www.w3.org/2001/XMLSchema" xmlns:xs="http://www.w3.org/2001/XMLSchema" xmlns:p="http://schemas.microsoft.com/office/2006/metadata/properties" xmlns:ns2="72f011b2-ec68-47b6-8298-2033cce0183d" targetNamespace="http://schemas.microsoft.com/office/2006/metadata/properties" ma:root="true" ma:fieldsID="24f7c590fb5eb63ed41be24741578b84" ns2:_="">
    <xsd:import namespace="72f011b2-ec68-47b6-8298-2033cce0183d"/>
    <xsd:element name="properties">
      <xsd:complexType>
        <xsd:sequence>
          <xsd:element name="documentManagement">
            <xsd:complexType>
              <xsd:all>
                <xsd:element ref="ns2:Type_x0020_of_x0020_Document"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f011b2-ec68-47b6-8298-2033cce0183d" elementFormDefault="qualified">
    <xsd:import namespace="http://schemas.microsoft.com/office/2006/documentManagement/types"/>
    <xsd:import namespace="http://schemas.microsoft.com/office/infopath/2007/PartnerControls"/>
    <xsd:element name="Type_x0020_of_x0020_Document" ma:index="8" nillable="true" ma:displayName="Type of Document" ma:format="Dropdown" ma:internalName="Type_x0020_of_x0020_Document">
      <xsd:simpleType>
        <xsd:restriction base="dms:Choice">
          <xsd:enumeration value="Marketing materials"/>
          <xsd:enumeration value="Templates"/>
        </xsd:restriction>
      </xsd:simpleType>
    </xsd:element>
    <xsd:element name="Status" ma:index="9" nillable="true" ma:displayName="Status" ma:format="Dropdown" ma:internalName="Status">
      <xsd:simpleType>
        <xsd:restriction base="dms:Choice">
          <xsd:enumeration value="Current"/>
          <xsd:enumeration value="Ol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ype_x0020_of_x0020_Document xmlns="72f011b2-ec68-47b6-8298-2033cce0183d">Templates</Type_x0020_of_x0020_Document>
    <Status xmlns="72f011b2-ec68-47b6-8298-2033cce0183d">Current</Status>
  </documentManagement>
</p:properties>
</file>

<file path=customXml/item4.xml><?xml version="1.0" encoding="utf-8"?>
<?mso-contentType ?>
<SharedContentType xmlns="Microsoft.SharePoint.Taxonomy.ContentTypeSync" SourceId="46424440-69aa-4682-b769-c2511fcb5529" ContentTypeId="0x0101" PreviousValue="false"/>
</file>

<file path=customXml/item5.xml><?xml version="1.0" encoding="utf-8"?>
<titus xmlns="http://schemas.titus.com/TitusProperties/">
  <TitusGUID xmlns="">8a9584ff-34fb-48ee-a365-619a5fdcf397</TitusGUID>
  <TitusMetadata xmlns="">eyJucyI6Imh0dHA6XC9cL3d3dy50aXR1cy5jb21cL25zXC9EcmFwZXIgTGFib3JhdG9yeSIsInByb3BzIjpbeyJuIjoiQ2xhc3NpZmljYXRpb24iLCJ2YWxzIjpbeyJ2YWx1ZSI6IkNVSSJ9XX0seyJuIjoiQ1VJTWFya2luZ1R5cGUiLCJ2YWxzIjpbeyJ2YWx1ZSI6IkJhc2ljIn1dfSx7Im4iOiJGaWx0ZXJDYXRlZ29yeSIsInZhbHMiOltdfSx7Im4iOiJDVUlDYXRlZ29yeSIsInZhbHMiOltdfSx7Im4iOiJEaXNzZW1pbmF0aW9uIiwidmFscyI6W119LHsibiI6IkVDSUp1cmlzIiwidmFscyI6W119LHsibiI6IlByb3ByaWV0YXJ5VHlwZSIsInZhbHMiOltdfSx7Im4iOiJQcm9wU3RhdGVtZW50IiwidmFscyI6W119XX0=</TitusMetadata>
</titus>
</file>

<file path=customXml/itemProps1.xml><?xml version="1.0" encoding="utf-8"?>
<ds:datastoreItem xmlns:ds="http://schemas.openxmlformats.org/officeDocument/2006/customXml" ds:itemID="{C41C5A2A-90DC-4E31-AB62-CFB91EFD368F}">
  <ds:schemaRefs>
    <ds:schemaRef ds:uri="http://schemas.microsoft.com/sharepoint/v3/contenttype/forms"/>
  </ds:schemaRefs>
</ds:datastoreItem>
</file>

<file path=customXml/itemProps2.xml><?xml version="1.0" encoding="utf-8"?>
<ds:datastoreItem xmlns:ds="http://schemas.openxmlformats.org/officeDocument/2006/customXml" ds:itemID="{CA85AC26-D2AC-4617-8994-FB4926BEB1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f011b2-ec68-47b6-8298-2033cce018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7652B1-BAE7-4431-9791-48F3E90F858D}">
  <ds:schemaRefs>
    <ds:schemaRef ds:uri="http://www.w3.org/XML/1998/namespace"/>
    <ds:schemaRef ds:uri="http://purl.org/dc/elements/1.1/"/>
    <ds:schemaRef ds:uri="72f011b2-ec68-47b6-8298-2033cce0183d"/>
    <ds:schemaRef ds:uri="http://schemas.microsoft.com/office/infopath/2007/PartnerControls"/>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purl.org/dc/dcmitype/"/>
  </ds:schemaRefs>
</ds:datastoreItem>
</file>

<file path=customXml/itemProps4.xml><?xml version="1.0" encoding="utf-8"?>
<ds:datastoreItem xmlns:ds="http://schemas.openxmlformats.org/officeDocument/2006/customXml" ds:itemID="{3D297142-EED8-440A-B129-B855B082872C}">
  <ds:schemaRefs>
    <ds:schemaRef ds:uri="Microsoft.SharePoint.Taxonomy.ContentTypeSync"/>
  </ds:schemaRefs>
</ds:datastoreItem>
</file>

<file path=customXml/itemProps5.xml><?xml version="1.0" encoding="utf-8"?>
<ds:datastoreItem xmlns:ds="http://schemas.openxmlformats.org/officeDocument/2006/customXml" ds:itemID="{165470C9-27D5-40DE-A05D-793F2F4A553F}">
  <ds:schemaRefs>
    <ds:schemaRef ds:uri="http://schemas.titus.com/TitusProperties/"/>
  </ds:schemaRefs>
</ds:datastoreItem>
</file>

<file path=docProps/app.xml><?xml version="1.0" encoding="utf-8"?>
<Properties xmlns="http://schemas.openxmlformats.org/officeDocument/2006/extended-properties" xmlns:vt="http://schemas.openxmlformats.org/officeDocument/2006/docPropsVTypes">
  <Template>Draper template V21U.potx</Template>
  <TotalTime>18669</TotalTime>
  <Words>2654</Words>
  <Application>Microsoft Office PowerPoint</Application>
  <PresentationFormat>On-screen Show (16:9)</PresentationFormat>
  <Paragraphs>442</Paragraphs>
  <Slides>27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Courier New</vt:lpstr>
      <vt:lpstr>Wingdings</vt:lpstr>
      <vt:lpstr>CUI Template for SSP</vt:lpstr>
      <vt:lpstr>Sensor Emulator Weekly</vt:lpstr>
      <vt:lpstr>Key Messages</vt:lpstr>
      <vt:lpstr>The Task 4521 HWIL Team</vt:lpstr>
      <vt:lpstr>GCAPS/ICAPS Overview</vt:lpstr>
      <vt:lpstr>GCP Cards Used in GHWIL Today</vt:lpstr>
      <vt:lpstr>PowerPoint Presentation</vt:lpstr>
      <vt:lpstr>GCAPS to ICAPS HW Transformation</vt:lpstr>
      <vt:lpstr>ICAPS Architecture</vt:lpstr>
      <vt:lpstr>ICAPS Phy Layer Interface Card</vt:lpstr>
      <vt:lpstr>GCAPS Reuse and New items for ICAPS</vt:lpstr>
      <vt:lpstr>Reuse IAM, ZCU102, Fan Controller, Fan’s and ATX PS for EIMU</vt:lpstr>
      <vt:lpstr>Remove PSM and SPM Modules</vt:lpstr>
      <vt:lpstr>Need a new Front Panel</vt:lpstr>
      <vt:lpstr>Need a new or slightly modified rear panel</vt:lpstr>
      <vt:lpstr>IEMU Interface Card I/O Connectors</vt:lpstr>
      <vt:lpstr>Emulator Design – Inch-stones</vt:lpstr>
      <vt:lpstr>Next Steps</vt:lpstr>
      <vt:lpstr>Backup Slides</vt:lpstr>
      <vt:lpstr>IMU Emulator Function (1 of 3)</vt:lpstr>
      <vt:lpstr>IMU Emulator Function (2 of 3)</vt:lpstr>
      <vt:lpstr>IMU Emulator Function (3 of 3)</vt:lpstr>
      <vt:lpstr>IMU Emulator (IEMU) Synchronization with GS EA</vt:lpstr>
      <vt:lpstr>Synchronization between IFIS, GS (EA + IEMU) and TYCHO</vt:lpstr>
      <vt:lpstr>Synchronization between IFIS, GS (EA + IEMU) and TYCHO</vt:lpstr>
      <vt:lpstr>Mod1 GS EA-IMU Electrical Interconnect</vt:lpstr>
      <vt:lpstr>IEMU System Temperature Monitor (STM)</vt:lpstr>
      <vt:lpstr>IEMU IEMU 30VSB, 50V, and 30VOP power loads</vt:lpstr>
    </vt:vector>
  </TitlesOfParts>
  <Company>Bornemann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lastModifiedBy>Dowdle, Aidan P.</cp:lastModifiedBy>
  <cp:revision>311</cp:revision>
  <dcterms:created xsi:type="dcterms:W3CDTF">2015-09-06T15:34:24Z</dcterms:created>
  <dcterms:modified xsi:type="dcterms:W3CDTF">2023-10-10T18:33:07Z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0x01010078140E86FD5AD749B4B5052CE0217450</vt:lpwstr>
  </property>
  <property fmtid="{D5CDD505-2E9C-101B-9397-08002B2CF9AE}" pid="3" name="TitusGUID">
    <vt:lpwstr>8a9584ff-34fb-48ee-a365-619a5fdcf397</vt:lpwstr>
  </property>
  <property fmtid="{D5CDD505-2E9C-101B-9397-08002B2CF9AE}" pid="4" name="TitusClassification">
    <vt:lpwstr>CUI</vt:lpwstr>
  </property>
  <property fmtid="{D5CDD505-2E9C-101B-9397-08002B2CF9AE}" pid="5" name="TitusCUIMarkingType">
    <vt:lpwstr>Basic</vt:lpwstr>
  </property>
</Properties>
</file>